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Lst>
  <p:sldSz cy="6858000" cx="12192000"/>
  <p:notesSz cx="6858000" cy="9144000"/>
  <p:embeddedFontLst>
    <p:embeddedFont>
      <p:font typeface="Raleway"/>
      <p:regular r:id="rId42"/>
      <p:bold r:id="rId43"/>
      <p:italic r:id="rId44"/>
      <p:boldItalic r:id="rId45"/>
    </p:embeddedFont>
    <p:embeddedFont>
      <p:font typeface="Libre Franklin"/>
      <p:regular r:id="rId46"/>
      <p:bold r:id="rId47"/>
      <p:italic r:id="rId48"/>
      <p:boldItalic r:id="rId49"/>
    </p:embeddedFont>
    <p:embeddedFont>
      <p:font typeface="Roboto"/>
      <p:regular r:id="rId50"/>
      <p:bold r:id="rId51"/>
      <p:italic r:id="rId52"/>
      <p:boldItalic r:id="rId53"/>
    </p:embeddedFont>
    <p:embeddedFont>
      <p:font typeface="Lato"/>
      <p:regular r:id="rId54"/>
      <p:bold r:id="rId55"/>
      <p:italic r:id="rId56"/>
      <p:boldItalic r:id="rId57"/>
    </p:embeddedFont>
    <p:embeddedFont>
      <p:font typeface="Quattrocento Sans"/>
      <p:regular r:id="rId58"/>
      <p:bold r:id="rId59"/>
      <p:italic r:id="rId60"/>
      <p:boldItalic r:id="rId61"/>
    </p:embeddedFont>
    <p:embeddedFont>
      <p:font typeface="Helvetica Neue"/>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font" Target="fonts/Raleway-regular.fntdata"/><Relationship Id="rId41" Type="http://schemas.openxmlformats.org/officeDocument/2006/relationships/slide" Target="slides/slide37.xml"/><Relationship Id="rId44" Type="http://schemas.openxmlformats.org/officeDocument/2006/relationships/font" Target="fonts/Raleway-italic.fntdata"/><Relationship Id="rId43" Type="http://schemas.openxmlformats.org/officeDocument/2006/relationships/font" Target="fonts/Raleway-bold.fntdata"/><Relationship Id="rId46" Type="http://schemas.openxmlformats.org/officeDocument/2006/relationships/font" Target="fonts/LibreFranklin-regular.fntdata"/><Relationship Id="rId45" Type="http://schemas.openxmlformats.org/officeDocument/2006/relationships/font" Target="fonts/Raleway-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LibreFranklin-italic.fntdata"/><Relationship Id="rId47" Type="http://schemas.openxmlformats.org/officeDocument/2006/relationships/font" Target="fonts/LibreFranklin-bold.fntdata"/><Relationship Id="rId49" Type="http://schemas.openxmlformats.org/officeDocument/2006/relationships/font" Target="fonts/LibreFranklin-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HelveticaNeue-regular.fntdata"/><Relationship Id="rId61" Type="http://schemas.openxmlformats.org/officeDocument/2006/relationships/font" Target="fonts/QuattrocentoSans-boldItalic.fntdata"/><Relationship Id="rId20" Type="http://schemas.openxmlformats.org/officeDocument/2006/relationships/slide" Target="slides/slide16.xml"/><Relationship Id="rId64" Type="http://schemas.openxmlformats.org/officeDocument/2006/relationships/font" Target="fonts/HelveticaNeue-italic.fntdata"/><Relationship Id="rId63" Type="http://schemas.openxmlformats.org/officeDocument/2006/relationships/font" Target="fonts/HelveticaNeue-bold.fntdata"/><Relationship Id="rId22" Type="http://schemas.openxmlformats.org/officeDocument/2006/relationships/slide" Target="slides/slide18.xml"/><Relationship Id="rId21" Type="http://schemas.openxmlformats.org/officeDocument/2006/relationships/slide" Target="slides/slide17.xml"/><Relationship Id="rId65" Type="http://schemas.openxmlformats.org/officeDocument/2006/relationships/font" Target="fonts/HelveticaNeue-boldItalic.fntdata"/><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QuattrocentoSans-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7.xml"/><Relationship Id="rId55" Type="http://schemas.openxmlformats.org/officeDocument/2006/relationships/font" Target="fonts/Lato-bold.fntdata"/><Relationship Id="rId10" Type="http://schemas.openxmlformats.org/officeDocument/2006/relationships/slide" Target="slides/slide6.xml"/><Relationship Id="rId54" Type="http://schemas.openxmlformats.org/officeDocument/2006/relationships/font" Target="fonts/Lato-regular.fntdata"/><Relationship Id="rId13" Type="http://schemas.openxmlformats.org/officeDocument/2006/relationships/slide" Target="slides/slide9.xml"/><Relationship Id="rId57" Type="http://schemas.openxmlformats.org/officeDocument/2006/relationships/font" Target="fonts/Lato-boldItalic.fntdata"/><Relationship Id="rId12" Type="http://schemas.openxmlformats.org/officeDocument/2006/relationships/slide" Target="slides/slide8.xml"/><Relationship Id="rId56" Type="http://schemas.openxmlformats.org/officeDocument/2006/relationships/font" Target="fonts/Lato-italic.fntdata"/><Relationship Id="rId15" Type="http://schemas.openxmlformats.org/officeDocument/2006/relationships/slide" Target="slides/slide11.xml"/><Relationship Id="rId59" Type="http://schemas.openxmlformats.org/officeDocument/2006/relationships/font" Target="fonts/QuattrocentoSans-bold.fntdata"/><Relationship Id="rId14" Type="http://schemas.openxmlformats.org/officeDocument/2006/relationships/slide" Target="slides/slide10.xml"/><Relationship Id="rId58" Type="http://schemas.openxmlformats.org/officeDocument/2006/relationships/font" Target="fonts/QuattrocentoSans-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bf48333648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bf48333648_0_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gbf48333648_0_9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bf48333648_1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bf48333648_1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gbf48333648_1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bf48333648_1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bf48333648_1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gbf48333648_1_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bf48333648_1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bf48333648_1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gbf48333648_1_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 name="Google Shape;238;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c30a1186f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c30a1186f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gc30a1186f9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d08d99e051_2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d08d99e051_2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gd08d99e051_2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d0d1431c9d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d0d1431c9d_1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gd0d1431c9d_1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bf4833364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bf48333648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gbf48333648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d08d99e051_2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d08d99e051_2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gd08d99e051_2_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d08d99e051_2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d08d99e051_2_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gd08d99e051_2_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d0d1431c9d_2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d0d1431c9d_2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gd0d1431c9d_2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d08d99e051_2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d08d99e051_2_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gd08d99e051_2_7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d499f6edb2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d499f6edb2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gd499f6edb2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d499f6edb2_0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d499f6edb2_0_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gd499f6edb2_0_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d499f6edb2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d499f6edb2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gd499f6edb2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d499f6edb2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d499f6edb2_0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gd499f6edb2_0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d08d99e051_2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d08d99e051_2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gd08d99e051_2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d08d99e051_2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d08d99e051_2_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gd08d99e051_2_9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Clr>
                <a:schemeClr val="dk1"/>
              </a:buClr>
              <a:buSzPts val="1200"/>
              <a:buFont typeface="Arial"/>
              <a:buNone/>
            </a:pPr>
            <a:r>
              <a:t/>
            </a:r>
            <a:endParaRPr/>
          </a:p>
        </p:txBody>
      </p:sp>
      <p:sp>
        <p:nvSpPr>
          <p:cNvPr id="121" name="Google Shape;121;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d08d99e051_2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d08d99e051_2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gd08d99e051_2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d499f6edb2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d499f6edb2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gd499f6edb2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d499f6edb2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d499f6edb2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gd499f6edb2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d499f6edb2_0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d499f6edb2_0_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gd499f6edb2_0_6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d499f6edb2_0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d499f6edb2_0_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gd499f6edb2_0_7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d499f6edb2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d499f6edb2_0_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gd499f6edb2_0_9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d499f6edb2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d499f6edb2_0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gd499f6edb2_0_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bf48333648_1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bf48333648_1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gbf48333648_1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bf48333648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bf48333648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gbf48333648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bf48333648_1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bf48333648_1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gbf48333648_1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d499f6edb2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d499f6edb2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gd499f6edb2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d499f6edb2_1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d499f6edb2_1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gd499f6edb2_1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bf48333648_0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bf48333648_0_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gbf48333648_0_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13" name="Shape 13"/>
        <p:cNvGrpSpPr/>
        <p:nvPr/>
      </p:nvGrpSpPr>
      <p:grpSpPr>
        <a:xfrm>
          <a:off x="0" y="0"/>
          <a:ext cx="0" cy="0"/>
          <a:chOff x="0" y="0"/>
          <a:chExt cx="0" cy="0"/>
        </a:xfrm>
      </p:grpSpPr>
      <p:sp>
        <p:nvSpPr>
          <p:cNvPr id="14" name="Google Shape;14;p2"/>
          <p:cNvSpPr/>
          <p:nvPr/>
        </p:nvSpPr>
        <p:spPr>
          <a:xfrm>
            <a:off x="0" y="0"/>
            <a:ext cx="12192000" cy="6504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5" name="Google Shape;15;p2"/>
          <p:cNvGrpSpPr/>
          <p:nvPr/>
        </p:nvGrpSpPr>
        <p:grpSpPr>
          <a:xfrm>
            <a:off x="1107036" y="1588427"/>
            <a:ext cx="994316" cy="61102"/>
            <a:chOff x="4580561" y="2589004"/>
            <a:chExt cx="1064464" cy="25200"/>
          </a:xfrm>
        </p:grpSpPr>
        <p:sp>
          <p:nvSpPr>
            <p:cNvPr id="16" name="Google Shape;16;p2"/>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 name="Google Shape;17;p2"/>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8" name="Google Shape;18;p2"/>
          <p:cNvSpPr txBox="1"/>
          <p:nvPr>
            <p:ph type="ctrTitle"/>
          </p:nvPr>
        </p:nvSpPr>
        <p:spPr>
          <a:xfrm>
            <a:off x="972600" y="1763267"/>
            <a:ext cx="10250700" cy="2219700"/>
          </a:xfrm>
          <a:prstGeom prst="rect">
            <a:avLst/>
          </a:prstGeom>
        </p:spPr>
        <p:txBody>
          <a:bodyPr anchorCtr="0" anchor="t" bIns="121900" lIns="121900" spcFirstLastPara="1" rIns="121900" wrap="square" tIns="121900">
            <a:normAutofit/>
          </a:bodyPr>
          <a:lstStyle>
            <a:lvl1pPr lvl="0">
              <a:spcBef>
                <a:spcPts val="0"/>
              </a:spcBef>
              <a:spcAft>
                <a:spcPts val="0"/>
              </a:spcAft>
              <a:buSzPts val="5600"/>
              <a:buNone/>
              <a:defRPr sz="5600"/>
            </a:lvl1pPr>
            <a:lvl2pPr lvl="1">
              <a:spcBef>
                <a:spcPts val="0"/>
              </a:spcBef>
              <a:spcAft>
                <a:spcPts val="0"/>
              </a:spcAft>
              <a:buSzPts val="5600"/>
              <a:buNone/>
              <a:defRPr sz="5600"/>
            </a:lvl2pPr>
            <a:lvl3pPr lvl="2">
              <a:spcBef>
                <a:spcPts val="0"/>
              </a:spcBef>
              <a:spcAft>
                <a:spcPts val="0"/>
              </a:spcAft>
              <a:buSzPts val="5600"/>
              <a:buNone/>
              <a:defRPr sz="5600"/>
            </a:lvl3pPr>
            <a:lvl4pPr lvl="3">
              <a:spcBef>
                <a:spcPts val="0"/>
              </a:spcBef>
              <a:spcAft>
                <a:spcPts val="0"/>
              </a:spcAft>
              <a:buSzPts val="5600"/>
              <a:buNone/>
              <a:defRPr sz="5600"/>
            </a:lvl4pPr>
            <a:lvl5pPr lvl="4">
              <a:spcBef>
                <a:spcPts val="0"/>
              </a:spcBef>
              <a:spcAft>
                <a:spcPts val="0"/>
              </a:spcAft>
              <a:buSzPts val="5600"/>
              <a:buNone/>
              <a:defRPr sz="5600"/>
            </a:lvl5pPr>
            <a:lvl6pPr lvl="5">
              <a:spcBef>
                <a:spcPts val="0"/>
              </a:spcBef>
              <a:spcAft>
                <a:spcPts val="0"/>
              </a:spcAft>
              <a:buSzPts val="5600"/>
              <a:buNone/>
              <a:defRPr sz="5600"/>
            </a:lvl6pPr>
            <a:lvl7pPr lvl="6">
              <a:spcBef>
                <a:spcPts val="0"/>
              </a:spcBef>
              <a:spcAft>
                <a:spcPts val="0"/>
              </a:spcAft>
              <a:buSzPts val="5600"/>
              <a:buNone/>
              <a:defRPr sz="5600"/>
            </a:lvl7pPr>
            <a:lvl8pPr lvl="7">
              <a:spcBef>
                <a:spcPts val="0"/>
              </a:spcBef>
              <a:spcAft>
                <a:spcPts val="0"/>
              </a:spcAft>
              <a:buSzPts val="5600"/>
              <a:buNone/>
              <a:defRPr sz="5600"/>
            </a:lvl8pPr>
            <a:lvl9pPr lvl="8">
              <a:spcBef>
                <a:spcPts val="0"/>
              </a:spcBef>
              <a:spcAft>
                <a:spcPts val="0"/>
              </a:spcAft>
              <a:buSzPts val="5600"/>
              <a:buNone/>
              <a:defRPr sz="5600"/>
            </a:lvl9pPr>
          </a:lstStyle>
          <a:p/>
        </p:txBody>
      </p:sp>
      <p:sp>
        <p:nvSpPr>
          <p:cNvPr id="19" name="Google Shape;19;p2"/>
          <p:cNvSpPr txBox="1"/>
          <p:nvPr>
            <p:ph idx="1" type="subTitle"/>
          </p:nvPr>
        </p:nvSpPr>
        <p:spPr>
          <a:xfrm>
            <a:off x="972837" y="4230533"/>
            <a:ext cx="10250700" cy="721500"/>
          </a:xfrm>
          <a:prstGeom prst="rect">
            <a:avLst/>
          </a:prstGeom>
        </p:spPr>
        <p:txBody>
          <a:bodyPr anchorCtr="0" anchor="t" bIns="121900" lIns="121900" spcFirstLastPara="1" rIns="121900" wrap="square" tIns="121900">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20" name="Google Shape;20;p2"/>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7" name="Shape 77"/>
        <p:cNvGrpSpPr/>
        <p:nvPr/>
      </p:nvGrpSpPr>
      <p:grpSpPr>
        <a:xfrm>
          <a:off x="0" y="0"/>
          <a:ext cx="0" cy="0"/>
          <a:chOff x="0" y="0"/>
          <a:chExt cx="0" cy="0"/>
        </a:xfrm>
      </p:grpSpPr>
      <p:grpSp>
        <p:nvGrpSpPr>
          <p:cNvPr id="78" name="Google Shape;78;p11"/>
          <p:cNvGrpSpPr/>
          <p:nvPr/>
        </p:nvGrpSpPr>
        <p:grpSpPr>
          <a:xfrm>
            <a:off x="1107036" y="5558926"/>
            <a:ext cx="994316" cy="61102"/>
            <a:chOff x="4580561" y="2589004"/>
            <a:chExt cx="1064464" cy="25200"/>
          </a:xfrm>
        </p:grpSpPr>
        <p:sp>
          <p:nvSpPr>
            <p:cNvPr id="79" name="Google Shape;79;p11"/>
            <p:cNvSpPr/>
            <p:nvPr/>
          </p:nvSpPr>
          <p:spPr>
            <a:xfrm rot="-5400000">
              <a:off x="5366325" y="2335504"/>
              <a:ext cx="25200" cy="5322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 name="Google Shape;80;p11"/>
            <p:cNvSpPr/>
            <p:nvPr/>
          </p:nvSpPr>
          <p:spPr>
            <a:xfrm rot="-5400000">
              <a:off x="4836311" y="2333254"/>
              <a:ext cx="25200" cy="5367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81" name="Google Shape;81;p11"/>
          <p:cNvSpPr txBox="1"/>
          <p:nvPr>
            <p:ph hasCustomPrompt="1" type="title"/>
          </p:nvPr>
        </p:nvSpPr>
        <p:spPr>
          <a:xfrm>
            <a:off x="972600" y="978600"/>
            <a:ext cx="10251300" cy="1659600"/>
          </a:xfrm>
          <a:prstGeom prst="rect">
            <a:avLst/>
          </a:prstGeom>
        </p:spPr>
        <p:txBody>
          <a:bodyPr anchorCtr="0" anchor="t" bIns="121900" lIns="121900" spcFirstLastPara="1" rIns="121900" wrap="square" tIns="121900">
            <a:normAutofit/>
          </a:bodyPr>
          <a:lstStyle>
            <a:lvl1pPr lvl="0">
              <a:spcBef>
                <a:spcPts val="0"/>
              </a:spcBef>
              <a:spcAft>
                <a:spcPts val="0"/>
              </a:spcAft>
              <a:buClr>
                <a:schemeClr val="lt1"/>
              </a:buClr>
              <a:buSzPts val="10700"/>
              <a:buNone/>
              <a:defRPr sz="10700">
                <a:solidFill>
                  <a:schemeClr val="lt1"/>
                </a:solidFill>
              </a:defRPr>
            </a:lvl1pPr>
            <a:lvl2pPr lvl="1">
              <a:spcBef>
                <a:spcPts val="0"/>
              </a:spcBef>
              <a:spcAft>
                <a:spcPts val="0"/>
              </a:spcAft>
              <a:buClr>
                <a:schemeClr val="lt1"/>
              </a:buClr>
              <a:buSzPts val="10700"/>
              <a:buNone/>
              <a:defRPr sz="10700">
                <a:solidFill>
                  <a:schemeClr val="lt1"/>
                </a:solidFill>
              </a:defRPr>
            </a:lvl2pPr>
            <a:lvl3pPr lvl="2">
              <a:spcBef>
                <a:spcPts val="0"/>
              </a:spcBef>
              <a:spcAft>
                <a:spcPts val="0"/>
              </a:spcAft>
              <a:buClr>
                <a:schemeClr val="lt1"/>
              </a:buClr>
              <a:buSzPts val="10700"/>
              <a:buNone/>
              <a:defRPr sz="10700">
                <a:solidFill>
                  <a:schemeClr val="lt1"/>
                </a:solidFill>
              </a:defRPr>
            </a:lvl3pPr>
            <a:lvl4pPr lvl="3">
              <a:spcBef>
                <a:spcPts val="0"/>
              </a:spcBef>
              <a:spcAft>
                <a:spcPts val="0"/>
              </a:spcAft>
              <a:buClr>
                <a:schemeClr val="lt1"/>
              </a:buClr>
              <a:buSzPts val="10700"/>
              <a:buNone/>
              <a:defRPr sz="10700">
                <a:solidFill>
                  <a:schemeClr val="lt1"/>
                </a:solidFill>
              </a:defRPr>
            </a:lvl4pPr>
            <a:lvl5pPr lvl="4">
              <a:spcBef>
                <a:spcPts val="0"/>
              </a:spcBef>
              <a:spcAft>
                <a:spcPts val="0"/>
              </a:spcAft>
              <a:buClr>
                <a:schemeClr val="lt1"/>
              </a:buClr>
              <a:buSzPts val="10700"/>
              <a:buNone/>
              <a:defRPr sz="10700">
                <a:solidFill>
                  <a:schemeClr val="lt1"/>
                </a:solidFill>
              </a:defRPr>
            </a:lvl5pPr>
            <a:lvl6pPr lvl="5">
              <a:spcBef>
                <a:spcPts val="0"/>
              </a:spcBef>
              <a:spcAft>
                <a:spcPts val="0"/>
              </a:spcAft>
              <a:buClr>
                <a:schemeClr val="lt1"/>
              </a:buClr>
              <a:buSzPts val="10700"/>
              <a:buNone/>
              <a:defRPr sz="10700">
                <a:solidFill>
                  <a:schemeClr val="lt1"/>
                </a:solidFill>
              </a:defRPr>
            </a:lvl6pPr>
            <a:lvl7pPr lvl="6">
              <a:spcBef>
                <a:spcPts val="0"/>
              </a:spcBef>
              <a:spcAft>
                <a:spcPts val="0"/>
              </a:spcAft>
              <a:buClr>
                <a:schemeClr val="lt1"/>
              </a:buClr>
              <a:buSzPts val="10700"/>
              <a:buNone/>
              <a:defRPr sz="10700">
                <a:solidFill>
                  <a:schemeClr val="lt1"/>
                </a:solidFill>
              </a:defRPr>
            </a:lvl7pPr>
            <a:lvl8pPr lvl="7">
              <a:spcBef>
                <a:spcPts val="0"/>
              </a:spcBef>
              <a:spcAft>
                <a:spcPts val="0"/>
              </a:spcAft>
              <a:buClr>
                <a:schemeClr val="lt1"/>
              </a:buClr>
              <a:buSzPts val="10700"/>
              <a:buNone/>
              <a:defRPr sz="10700">
                <a:solidFill>
                  <a:schemeClr val="lt1"/>
                </a:solidFill>
              </a:defRPr>
            </a:lvl8pPr>
            <a:lvl9pPr lvl="8">
              <a:spcBef>
                <a:spcPts val="0"/>
              </a:spcBef>
              <a:spcAft>
                <a:spcPts val="0"/>
              </a:spcAft>
              <a:buClr>
                <a:schemeClr val="lt1"/>
              </a:buClr>
              <a:buSzPts val="10700"/>
              <a:buNone/>
              <a:defRPr sz="10700">
                <a:solidFill>
                  <a:schemeClr val="lt1"/>
                </a:solidFill>
              </a:defRPr>
            </a:lvl9pPr>
          </a:lstStyle>
          <a:p>
            <a:r>
              <a:t>xx%</a:t>
            </a:r>
          </a:p>
        </p:txBody>
      </p:sp>
      <p:sp>
        <p:nvSpPr>
          <p:cNvPr id="82" name="Google Shape;82;p11"/>
          <p:cNvSpPr txBox="1"/>
          <p:nvPr>
            <p:ph idx="1" type="body"/>
          </p:nvPr>
        </p:nvSpPr>
        <p:spPr>
          <a:xfrm>
            <a:off x="972600" y="3030517"/>
            <a:ext cx="10251300" cy="21072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Clr>
                <a:schemeClr val="lt1"/>
              </a:buClr>
              <a:buSzPts val="1700"/>
              <a:buChar char="●"/>
              <a:defRPr>
                <a:solidFill>
                  <a:schemeClr val="lt1"/>
                </a:solidFill>
              </a:defRPr>
            </a:lvl1pPr>
            <a:lvl2pPr indent="-323850" lvl="1" marL="914400">
              <a:spcBef>
                <a:spcPts val="0"/>
              </a:spcBef>
              <a:spcAft>
                <a:spcPts val="0"/>
              </a:spcAft>
              <a:buClr>
                <a:schemeClr val="lt1"/>
              </a:buClr>
              <a:buSzPts val="1500"/>
              <a:buChar char="○"/>
              <a:defRPr>
                <a:solidFill>
                  <a:schemeClr val="lt1"/>
                </a:solidFill>
              </a:defRPr>
            </a:lvl2pPr>
            <a:lvl3pPr indent="-323850" lvl="2" marL="1371600">
              <a:spcBef>
                <a:spcPts val="0"/>
              </a:spcBef>
              <a:spcAft>
                <a:spcPts val="0"/>
              </a:spcAft>
              <a:buClr>
                <a:schemeClr val="lt1"/>
              </a:buClr>
              <a:buSzPts val="1500"/>
              <a:buChar char="■"/>
              <a:defRPr>
                <a:solidFill>
                  <a:schemeClr val="lt1"/>
                </a:solidFill>
              </a:defRPr>
            </a:lvl3pPr>
            <a:lvl4pPr indent="-323850" lvl="3" marL="1828800">
              <a:spcBef>
                <a:spcPts val="0"/>
              </a:spcBef>
              <a:spcAft>
                <a:spcPts val="0"/>
              </a:spcAft>
              <a:buClr>
                <a:schemeClr val="lt1"/>
              </a:buClr>
              <a:buSzPts val="1500"/>
              <a:buChar char="●"/>
              <a:defRPr>
                <a:solidFill>
                  <a:schemeClr val="lt1"/>
                </a:solidFill>
              </a:defRPr>
            </a:lvl4pPr>
            <a:lvl5pPr indent="-323850" lvl="4" marL="2286000">
              <a:spcBef>
                <a:spcPts val="0"/>
              </a:spcBef>
              <a:spcAft>
                <a:spcPts val="0"/>
              </a:spcAft>
              <a:buClr>
                <a:schemeClr val="lt1"/>
              </a:buClr>
              <a:buSzPts val="1500"/>
              <a:buChar char="○"/>
              <a:defRPr>
                <a:solidFill>
                  <a:schemeClr val="lt1"/>
                </a:solidFill>
              </a:defRPr>
            </a:lvl5pPr>
            <a:lvl6pPr indent="-323850" lvl="5" marL="2743200">
              <a:spcBef>
                <a:spcPts val="0"/>
              </a:spcBef>
              <a:spcAft>
                <a:spcPts val="0"/>
              </a:spcAft>
              <a:buClr>
                <a:schemeClr val="lt1"/>
              </a:buClr>
              <a:buSzPts val="1500"/>
              <a:buChar char="■"/>
              <a:defRPr>
                <a:solidFill>
                  <a:schemeClr val="lt1"/>
                </a:solidFill>
              </a:defRPr>
            </a:lvl6pPr>
            <a:lvl7pPr indent="-323850" lvl="6" marL="3200400">
              <a:spcBef>
                <a:spcPts val="0"/>
              </a:spcBef>
              <a:spcAft>
                <a:spcPts val="0"/>
              </a:spcAft>
              <a:buClr>
                <a:schemeClr val="lt1"/>
              </a:buClr>
              <a:buSzPts val="1500"/>
              <a:buChar char="●"/>
              <a:defRPr>
                <a:solidFill>
                  <a:schemeClr val="lt1"/>
                </a:solidFill>
              </a:defRPr>
            </a:lvl7pPr>
            <a:lvl8pPr indent="-323850" lvl="7" marL="3657600">
              <a:spcBef>
                <a:spcPts val="0"/>
              </a:spcBef>
              <a:spcAft>
                <a:spcPts val="0"/>
              </a:spcAft>
              <a:buClr>
                <a:schemeClr val="lt1"/>
              </a:buClr>
              <a:buSzPts val="1500"/>
              <a:buChar char="○"/>
              <a:defRPr>
                <a:solidFill>
                  <a:schemeClr val="lt1"/>
                </a:solidFill>
              </a:defRPr>
            </a:lvl8pPr>
            <a:lvl9pPr indent="-323850" lvl="8" marL="4114800">
              <a:spcBef>
                <a:spcPts val="0"/>
              </a:spcBef>
              <a:spcAft>
                <a:spcPts val="0"/>
              </a:spcAft>
              <a:buClr>
                <a:schemeClr val="lt1"/>
              </a:buClr>
              <a:buSzPts val="1500"/>
              <a:buChar char="■"/>
              <a:defRPr>
                <a:solidFill>
                  <a:schemeClr val="lt1"/>
                </a:solidFill>
              </a:defRPr>
            </a:lvl9pPr>
          </a:lstStyle>
          <a:p/>
        </p:txBody>
      </p:sp>
      <p:sp>
        <p:nvSpPr>
          <p:cNvPr id="83" name="Google Shape;83;p11"/>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4" name="Shape 84"/>
        <p:cNvGrpSpPr/>
        <p:nvPr/>
      </p:nvGrpSpPr>
      <p:grpSpPr>
        <a:xfrm>
          <a:off x="0" y="0"/>
          <a:ext cx="0" cy="0"/>
          <a:chOff x="0" y="0"/>
          <a:chExt cx="0" cy="0"/>
        </a:xfrm>
      </p:grpSpPr>
      <p:sp>
        <p:nvSpPr>
          <p:cNvPr id="85" name="Google Shape;85;p12"/>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6" name="Shape 86"/>
        <p:cNvGrpSpPr/>
        <p:nvPr/>
      </p:nvGrpSpPr>
      <p:grpSpPr>
        <a:xfrm>
          <a:off x="0" y="0"/>
          <a:ext cx="0" cy="0"/>
          <a:chOff x="0" y="0"/>
          <a:chExt cx="0" cy="0"/>
        </a:xfrm>
      </p:grpSpPr>
      <p:sp>
        <p:nvSpPr>
          <p:cNvPr id="87" name="Google Shape;87;p1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88" name="Google Shape;88;p1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1600"/>
              </a:spcBef>
              <a:spcAft>
                <a:spcPts val="0"/>
              </a:spcAft>
              <a:buClr>
                <a:schemeClr val="dk1"/>
              </a:buClr>
              <a:buSzPts val="18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89" name="Google Shape;89;p1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0" name="Google Shape;90;p1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1" name="Google Shape;91;p1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1" name="Shape 21"/>
        <p:cNvGrpSpPr/>
        <p:nvPr/>
      </p:nvGrpSpPr>
      <p:grpSpPr>
        <a:xfrm>
          <a:off x="0" y="0"/>
          <a:ext cx="0" cy="0"/>
          <a:chOff x="0" y="0"/>
          <a:chExt cx="0" cy="0"/>
        </a:xfrm>
      </p:grpSpPr>
      <p:grpSp>
        <p:nvGrpSpPr>
          <p:cNvPr id="22" name="Google Shape;22;p3"/>
          <p:cNvGrpSpPr/>
          <p:nvPr/>
        </p:nvGrpSpPr>
        <p:grpSpPr>
          <a:xfrm>
            <a:off x="1107036" y="1588427"/>
            <a:ext cx="994316" cy="61102"/>
            <a:chOff x="4580561" y="2589004"/>
            <a:chExt cx="1064464" cy="25200"/>
          </a:xfrm>
        </p:grpSpPr>
        <p:sp>
          <p:nvSpPr>
            <p:cNvPr id="23" name="Google Shape;23;p3"/>
            <p:cNvSpPr/>
            <p:nvPr/>
          </p:nvSpPr>
          <p:spPr>
            <a:xfrm rot="-5400000">
              <a:off x="5366325" y="2335504"/>
              <a:ext cx="25200" cy="5322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 name="Google Shape;24;p3"/>
            <p:cNvSpPr/>
            <p:nvPr/>
          </p:nvSpPr>
          <p:spPr>
            <a:xfrm rot="-5400000">
              <a:off x="4836311" y="2333254"/>
              <a:ext cx="25200" cy="5367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5" name="Google Shape;25;p3"/>
          <p:cNvSpPr txBox="1"/>
          <p:nvPr>
            <p:ph type="title"/>
          </p:nvPr>
        </p:nvSpPr>
        <p:spPr>
          <a:xfrm>
            <a:off x="972600" y="1763267"/>
            <a:ext cx="10251300" cy="2024700"/>
          </a:xfrm>
          <a:prstGeom prst="rect">
            <a:avLst/>
          </a:prstGeom>
        </p:spPr>
        <p:txBody>
          <a:bodyPr anchorCtr="0" anchor="t" bIns="121900" lIns="121900" spcFirstLastPara="1" rIns="121900" wrap="square" tIns="12190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26" name="Google Shape;26;p3"/>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 name="Shape 27"/>
        <p:cNvGrpSpPr/>
        <p:nvPr/>
      </p:nvGrpSpPr>
      <p:grpSpPr>
        <a:xfrm>
          <a:off x="0" y="0"/>
          <a:ext cx="0" cy="0"/>
          <a:chOff x="0" y="0"/>
          <a:chExt cx="0" cy="0"/>
        </a:xfrm>
      </p:grpSpPr>
      <p:sp>
        <p:nvSpPr>
          <p:cNvPr id="28" name="Google Shape;28;p4"/>
          <p:cNvSpPr/>
          <p:nvPr/>
        </p:nvSpPr>
        <p:spPr>
          <a:xfrm>
            <a:off x="0" y="0"/>
            <a:ext cx="12192000" cy="6504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9" name="Google Shape;29;p4"/>
          <p:cNvGrpSpPr/>
          <p:nvPr/>
        </p:nvGrpSpPr>
        <p:grpSpPr>
          <a:xfrm>
            <a:off x="1107036" y="1588427"/>
            <a:ext cx="994316" cy="61102"/>
            <a:chOff x="4580561" y="2589004"/>
            <a:chExt cx="1064464" cy="25200"/>
          </a:xfrm>
        </p:grpSpPr>
        <p:sp>
          <p:nvSpPr>
            <p:cNvPr id="30" name="Google Shape;30;p4"/>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 name="Google Shape;31;p4"/>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2" name="Google Shape;32;p4"/>
          <p:cNvSpPr txBox="1"/>
          <p:nvPr>
            <p:ph type="title"/>
          </p:nvPr>
        </p:nvSpPr>
        <p:spPr>
          <a:xfrm>
            <a:off x="972600" y="1758200"/>
            <a:ext cx="10251600" cy="713700"/>
          </a:xfrm>
          <a:prstGeom prst="rect">
            <a:avLst/>
          </a:prstGeom>
        </p:spPr>
        <p:txBody>
          <a:bodyPr anchorCtr="0" anchor="t" bIns="121900" lIns="121900" spcFirstLastPara="1" rIns="121900" wrap="square" tIns="121900">
            <a:normAutofit/>
          </a:bodyPr>
          <a:lstStyle>
            <a:lvl1pPr lvl="0">
              <a:spcBef>
                <a:spcPts val="0"/>
              </a:spcBef>
              <a:spcAft>
                <a:spcPts val="0"/>
              </a:spcAft>
              <a:buSzPts val="3500"/>
              <a:buNone/>
              <a:defRPr sz="3500"/>
            </a:lvl1pPr>
            <a:lvl2pPr lvl="1">
              <a:spcBef>
                <a:spcPts val="0"/>
              </a:spcBef>
              <a:spcAft>
                <a:spcPts val="0"/>
              </a:spcAft>
              <a:buSzPts val="3500"/>
              <a:buNone/>
              <a:defRPr sz="3500"/>
            </a:lvl2pPr>
            <a:lvl3pPr lvl="2">
              <a:spcBef>
                <a:spcPts val="0"/>
              </a:spcBef>
              <a:spcAft>
                <a:spcPts val="0"/>
              </a:spcAft>
              <a:buSzPts val="3500"/>
              <a:buNone/>
              <a:defRPr sz="3500"/>
            </a:lvl3pPr>
            <a:lvl4pPr lvl="3">
              <a:spcBef>
                <a:spcPts val="0"/>
              </a:spcBef>
              <a:spcAft>
                <a:spcPts val="0"/>
              </a:spcAft>
              <a:buSzPts val="3500"/>
              <a:buNone/>
              <a:defRPr sz="3500"/>
            </a:lvl4pPr>
            <a:lvl5pPr lvl="4">
              <a:spcBef>
                <a:spcPts val="0"/>
              </a:spcBef>
              <a:spcAft>
                <a:spcPts val="0"/>
              </a:spcAft>
              <a:buSzPts val="3500"/>
              <a:buNone/>
              <a:defRPr sz="3500"/>
            </a:lvl5pPr>
            <a:lvl6pPr lvl="5">
              <a:spcBef>
                <a:spcPts val="0"/>
              </a:spcBef>
              <a:spcAft>
                <a:spcPts val="0"/>
              </a:spcAft>
              <a:buSzPts val="3500"/>
              <a:buNone/>
              <a:defRPr sz="3500"/>
            </a:lvl6pPr>
            <a:lvl7pPr lvl="6">
              <a:spcBef>
                <a:spcPts val="0"/>
              </a:spcBef>
              <a:spcAft>
                <a:spcPts val="0"/>
              </a:spcAft>
              <a:buSzPts val="3500"/>
              <a:buNone/>
              <a:defRPr sz="3500"/>
            </a:lvl7pPr>
            <a:lvl8pPr lvl="7">
              <a:spcBef>
                <a:spcPts val="0"/>
              </a:spcBef>
              <a:spcAft>
                <a:spcPts val="0"/>
              </a:spcAft>
              <a:buSzPts val="3500"/>
              <a:buNone/>
              <a:defRPr sz="3500"/>
            </a:lvl8pPr>
            <a:lvl9pPr lvl="8">
              <a:spcBef>
                <a:spcPts val="0"/>
              </a:spcBef>
              <a:spcAft>
                <a:spcPts val="0"/>
              </a:spcAft>
              <a:buSzPts val="3500"/>
              <a:buNone/>
              <a:defRPr sz="3500"/>
            </a:lvl9pPr>
          </a:lstStyle>
          <a:p/>
        </p:txBody>
      </p:sp>
      <p:sp>
        <p:nvSpPr>
          <p:cNvPr id="33" name="Google Shape;33;p4"/>
          <p:cNvSpPr txBox="1"/>
          <p:nvPr>
            <p:ph idx="1" type="body"/>
          </p:nvPr>
        </p:nvSpPr>
        <p:spPr>
          <a:xfrm>
            <a:off x="972600" y="2771833"/>
            <a:ext cx="10251600" cy="30147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34" name="Google Shape;34;p4"/>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5" name="Shape 35"/>
        <p:cNvGrpSpPr/>
        <p:nvPr/>
      </p:nvGrpSpPr>
      <p:grpSpPr>
        <a:xfrm>
          <a:off x="0" y="0"/>
          <a:ext cx="0" cy="0"/>
          <a:chOff x="0" y="0"/>
          <a:chExt cx="0" cy="0"/>
        </a:xfrm>
      </p:grpSpPr>
      <p:sp>
        <p:nvSpPr>
          <p:cNvPr id="36" name="Google Shape;36;p5"/>
          <p:cNvSpPr/>
          <p:nvPr/>
        </p:nvSpPr>
        <p:spPr>
          <a:xfrm>
            <a:off x="0" y="0"/>
            <a:ext cx="12192000" cy="6504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7" name="Google Shape;37;p5"/>
          <p:cNvGrpSpPr/>
          <p:nvPr/>
        </p:nvGrpSpPr>
        <p:grpSpPr>
          <a:xfrm>
            <a:off x="1107036" y="1588427"/>
            <a:ext cx="994316" cy="61102"/>
            <a:chOff x="4580561" y="2589004"/>
            <a:chExt cx="1064464" cy="25200"/>
          </a:xfrm>
        </p:grpSpPr>
        <p:sp>
          <p:nvSpPr>
            <p:cNvPr id="38" name="Google Shape;38;p5"/>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 name="Google Shape;39;p5"/>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0" name="Google Shape;40;p5"/>
          <p:cNvSpPr txBox="1"/>
          <p:nvPr>
            <p:ph type="title"/>
          </p:nvPr>
        </p:nvSpPr>
        <p:spPr>
          <a:xfrm>
            <a:off x="972600" y="1758200"/>
            <a:ext cx="10251300" cy="713700"/>
          </a:xfrm>
          <a:prstGeom prst="rect">
            <a:avLst/>
          </a:prstGeom>
        </p:spPr>
        <p:txBody>
          <a:bodyPr anchorCtr="0" anchor="t" bIns="121900" lIns="121900" spcFirstLastPara="1" rIns="121900" wrap="square" tIns="121900">
            <a:normAutofit/>
          </a:bodyPr>
          <a:lstStyle>
            <a:lvl1pPr lvl="0">
              <a:spcBef>
                <a:spcPts val="0"/>
              </a:spcBef>
              <a:spcAft>
                <a:spcPts val="0"/>
              </a:spcAft>
              <a:buSzPts val="3500"/>
              <a:buNone/>
              <a:defRPr sz="3500"/>
            </a:lvl1pPr>
            <a:lvl2pPr lvl="1">
              <a:spcBef>
                <a:spcPts val="0"/>
              </a:spcBef>
              <a:spcAft>
                <a:spcPts val="0"/>
              </a:spcAft>
              <a:buSzPts val="3500"/>
              <a:buNone/>
              <a:defRPr sz="3500"/>
            </a:lvl2pPr>
            <a:lvl3pPr lvl="2">
              <a:spcBef>
                <a:spcPts val="0"/>
              </a:spcBef>
              <a:spcAft>
                <a:spcPts val="0"/>
              </a:spcAft>
              <a:buSzPts val="3500"/>
              <a:buNone/>
              <a:defRPr sz="3500"/>
            </a:lvl3pPr>
            <a:lvl4pPr lvl="3">
              <a:spcBef>
                <a:spcPts val="0"/>
              </a:spcBef>
              <a:spcAft>
                <a:spcPts val="0"/>
              </a:spcAft>
              <a:buSzPts val="3500"/>
              <a:buNone/>
              <a:defRPr sz="3500"/>
            </a:lvl4pPr>
            <a:lvl5pPr lvl="4">
              <a:spcBef>
                <a:spcPts val="0"/>
              </a:spcBef>
              <a:spcAft>
                <a:spcPts val="0"/>
              </a:spcAft>
              <a:buSzPts val="3500"/>
              <a:buNone/>
              <a:defRPr sz="3500"/>
            </a:lvl5pPr>
            <a:lvl6pPr lvl="5">
              <a:spcBef>
                <a:spcPts val="0"/>
              </a:spcBef>
              <a:spcAft>
                <a:spcPts val="0"/>
              </a:spcAft>
              <a:buSzPts val="3500"/>
              <a:buNone/>
              <a:defRPr sz="3500"/>
            </a:lvl6pPr>
            <a:lvl7pPr lvl="6">
              <a:spcBef>
                <a:spcPts val="0"/>
              </a:spcBef>
              <a:spcAft>
                <a:spcPts val="0"/>
              </a:spcAft>
              <a:buSzPts val="3500"/>
              <a:buNone/>
              <a:defRPr sz="3500"/>
            </a:lvl7pPr>
            <a:lvl8pPr lvl="7">
              <a:spcBef>
                <a:spcPts val="0"/>
              </a:spcBef>
              <a:spcAft>
                <a:spcPts val="0"/>
              </a:spcAft>
              <a:buSzPts val="3500"/>
              <a:buNone/>
              <a:defRPr sz="3500"/>
            </a:lvl8pPr>
            <a:lvl9pPr lvl="8">
              <a:spcBef>
                <a:spcPts val="0"/>
              </a:spcBef>
              <a:spcAft>
                <a:spcPts val="0"/>
              </a:spcAft>
              <a:buSzPts val="3500"/>
              <a:buNone/>
              <a:defRPr sz="3500"/>
            </a:lvl9pPr>
          </a:lstStyle>
          <a:p/>
        </p:txBody>
      </p:sp>
      <p:sp>
        <p:nvSpPr>
          <p:cNvPr id="41" name="Google Shape;41;p5"/>
          <p:cNvSpPr txBox="1"/>
          <p:nvPr>
            <p:ph idx="1" type="body"/>
          </p:nvPr>
        </p:nvSpPr>
        <p:spPr>
          <a:xfrm>
            <a:off x="972434" y="2771833"/>
            <a:ext cx="5032500" cy="30147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42" name="Google Shape;42;p5"/>
          <p:cNvSpPr txBox="1"/>
          <p:nvPr>
            <p:ph idx="2" type="body"/>
          </p:nvPr>
        </p:nvSpPr>
        <p:spPr>
          <a:xfrm>
            <a:off x="6191471" y="2771833"/>
            <a:ext cx="5032500" cy="30147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43" name="Google Shape;43;p5"/>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 name="Shape 44"/>
        <p:cNvGrpSpPr/>
        <p:nvPr/>
      </p:nvGrpSpPr>
      <p:grpSpPr>
        <a:xfrm>
          <a:off x="0" y="0"/>
          <a:ext cx="0" cy="0"/>
          <a:chOff x="0" y="0"/>
          <a:chExt cx="0" cy="0"/>
        </a:xfrm>
      </p:grpSpPr>
      <p:sp>
        <p:nvSpPr>
          <p:cNvPr id="45" name="Google Shape;45;p6"/>
          <p:cNvSpPr/>
          <p:nvPr/>
        </p:nvSpPr>
        <p:spPr>
          <a:xfrm>
            <a:off x="0" y="0"/>
            <a:ext cx="12192000" cy="6504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46" name="Google Shape;46;p6"/>
          <p:cNvGrpSpPr/>
          <p:nvPr/>
        </p:nvGrpSpPr>
        <p:grpSpPr>
          <a:xfrm>
            <a:off x="1107036" y="1588427"/>
            <a:ext cx="994316" cy="61102"/>
            <a:chOff x="4580561" y="2589004"/>
            <a:chExt cx="1064464" cy="25200"/>
          </a:xfrm>
        </p:grpSpPr>
        <p:sp>
          <p:nvSpPr>
            <p:cNvPr id="47" name="Google Shape;47;p6"/>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 name="Google Shape;48;p6"/>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9" name="Google Shape;49;p6"/>
          <p:cNvSpPr txBox="1"/>
          <p:nvPr>
            <p:ph type="title"/>
          </p:nvPr>
        </p:nvSpPr>
        <p:spPr>
          <a:xfrm>
            <a:off x="972600" y="1758200"/>
            <a:ext cx="10251300" cy="713700"/>
          </a:xfrm>
          <a:prstGeom prst="rect">
            <a:avLst/>
          </a:prstGeom>
        </p:spPr>
        <p:txBody>
          <a:bodyPr anchorCtr="0" anchor="t" bIns="121900" lIns="121900" spcFirstLastPara="1" rIns="121900" wrap="square" tIns="121900">
            <a:normAutofit/>
          </a:bodyPr>
          <a:lstStyle>
            <a:lvl1pPr lvl="0">
              <a:spcBef>
                <a:spcPts val="0"/>
              </a:spcBef>
              <a:spcAft>
                <a:spcPts val="0"/>
              </a:spcAft>
              <a:buSzPts val="3500"/>
              <a:buNone/>
              <a:defRPr sz="3500"/>
            </a:lvl1pPr>
            <a:lvl2pPr lvl="1">
              <a:spcBef>
                <a:spcPts val="0"/>
              </a:spcBef>
              <a:spcAft>
                <a:spcPts val="0"/>
              </a:spcAft>
              <a:buSzPts val="3500"/>
              <a:buNone/>
              <a:defRPr sz="3500"/>
            </a:lvl2pPr>
            <a:lvl3pPr lvl="2">
              <a:spcBef>
                <a:spcPts val="0"/>
              </a:spcBef>
              <a:spcAft>
                <a:spcPts val="0"/>
              </a:spcAft>
              <a:buSzPts val="3500"/>
              <a:buNone/>
              <a:defRPr sz="3500"/>
            </a:lvl3pPr>
            <a:lvl4pPr lvl="3">
              <a:spcBef>
                <a:spcPts val="0"/>
              </a:spcBef>
              <a:spcAft>
                <a:spcPts val="0"/>
              </a:spcAft>
              <a:buSzPts val="3500"/>
              <a:buNone/>
              <a:defRPr sz="3500"/>
            </a:lvl4pPr>
            <a:lvl5pPr lvl="4">
              <a:spcBef>
                <a:spcPts val="0"/>
              </a:spcBef>
              <a:spcAft>
                <a:spcPts val="0"/>
              </a:spcAft>
              <a:buSzPts val="3500"/>
              <a:buNone/>
              <a:defRPr sz="3500"/>
            </a:lvl5pPr>
            <a:lvl6pPr lvl="5">
              <a:spcBef>
                <a:spcPts val="0"/>
              </a:spcBef>
              <a:spcAft>
                <a:spcPts val="0"/>
              </a:spcAft>
              <a:buSzPts val="3500"/>
              <a:buNone/>
              <a:defRPr sz="3500"/>
            </a:lvl6pPr>
            <a:lvl7pPr lvl="6">
              <a:spcBef>
                <a:spcPts val="0"/>
              </a:spcBef>
              <a:spcAft>
                <a:spcPts val="0"/>
              </a:spcAft>
              <a:buSzPts val="3500"/>
              <a:buNone/>
              <a:defRPr sz="3500"/>
            </a:lvl7pPr>
            <a:lvl8pPr lvl="7">
              <a:spcBef>
                <a:spcPts val="0"/>
              </a:spcBef>
              <a:spcAft>
                <a:spcPts val="0"/>
              </a:spcAft>
              <a:buSzPts val="3500"/>
              <a:buNone/>
              <a:defRPr sz="3500"/>
            </a:lvl8pPr>
            <a:lvl9pPr lvl="8">
              <a:spcBef>
                <a:spcPts val="0"/>
              </a:spcBef>
              <a:spcAft>
                <a:spcPts val="0"/>
              </a:spcAft>
              <a:buSzPts val="3500"/>
              <a:buNone/>
              <a:defRPr sz="3500"/>
            </a:lvl9pPr>
          </a:lstStyle>
          <a:p/>
        </p:txBody>
      </p:sp>
      <p:sp>
        <p:nvSpPr>
          <p:cNvPr id="50" name="Google Shape;50;p6"/>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1" name="Shape 51"/>
        <p:cNvGrpSpPr/>
        <p:nvPr/>
      </p:nvGrpSpPr>
      <p:grpSpPr>
        <a:xfrm>
          <a:off x="0" y="0"/>
          <a:ext cx="0" cy="0"/>
          <a:chOff x="0" y="0"/>
          <a:chExt cx="0" cy="0"/>
        </a:xfrm>
      </p:grpSpPr>
      <p:sp>
        <p:nvSpPr>
          <p:cNvPr id="52" name="Google Shape;52;p7"/>
          <p:cNvSpPr/>
          <p:nvPr/>
        </p:nvSpPr>
        <p:spPr>
          <a:xfrm>
            <a:off x="0" y="0"/>
            <a:ext cx="12192000" cy="6504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53" name="Google Shape;53;p7"/>
          <p:cNvGrpSpPr/>
          <p:nvPr/>
        </p:nvGrpSpPr>
        <p:grpSpPr>
          <a:xfrm>
            <a:off x="1107036" y="1588427"/>
            <a:ext cx="994316" cy="61102"/>
            <a:chOff x="4580561" y="2589004"/>
            <a:chExt cx="1064464" cy="25200"/>
          </a:xfrm>
        </p:grpSpPr>
        <p:sp>
          <p:nvSpPr>
            <p:cNvPr id="54" name="Google Shape;54;p7"/>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 name="Google Shape;55;p7"/>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6" name="Google Shape;56;p7"/>
          <p:cNvSpPr txBox="1"/>
          <p:nvPr>
            <p:ph type="title"/>
          </p:nvPr>
        </p:nvSpPr>
        <p:spPr>
          <a:xfrm>
            <a:off x="973333" y="1758200"/>
            <a:ext cx="4401300" cy="1842000"/>
          </a:xfrm>
          <a:prstGeom prst="rect">
            <a:avLst/>
          </a:prstGeom>
        </p:spPr>
        <p:txBody>
          <a:bodyPr anchorCtr="0" anchor="t" bIns="121900" lIns="121900" spcFirstLastPara="1" rIns="121900" wrap="square" tIns="121900">
            <a:normAutofit/>
          </a:bodyPr>
          <a:lstStyle>
            <a:lvl1pPr lvl="0">
              <a:spcBef>
                <a:spcPts val="0"/>
              </a:spcBef>
              <a:spcAft>
                <a:spcPts val="0"/>
              </a:spcAft>
              <a:buSzPts val="3500"/>
              <a:buNone/>
              <a:defRPr sz="3500"/>
            </a:lvl1pPr>
            <a:lvl2pPr lvl="1">
              <a:spcBef>
                <a:spcPts val="0"/>
              </a:spcBef>
              <a:spcAft>
                <a:spcPts val="0"/>
              </a:spcAft>
              <a:buSzPts val="3500"/>
              <a:buNone/>
              <a:defRPr sz="3500"/>
            </a:lvl2pPr>
            <a:lvl3pPr lvl="2">
              <a:spcBef>
                <a:spcPts val="0"/>
              </a:spcBef>
              <a:spcAft>
                <a:spcPts val="0"/>
              </a:spcAft>
              <a:buSzPts val="3500"/>
              <a:buNone/>
              <a:defRPr sz="3500"/>
            </a:lvl3pPr>
            <a:lvl4pPr lvl="3">
              <a:spcBef>
                <a:spcPts val="0"/>
              </a:spcBef>
              <a:spcAft>
                <a:spcPts val="0"/>
              </a:spcAft>
              <a:buSzPts val="3500"/>
              <a:buNone/>
              <a:defRPr sz="3500"/>
            </a:lvl4pPr>
            <a:lvl5pPr lvl="4">
              <a:spcBef>
                <a:spcPts val="0"/>
              </a:spcBef>
              <a:spcAft>
                <a:spcPts val="0"/>
              </a:spcAft>
              <a:buSzPts val="3500"/>
              <a:buNone/>
              <a:defRPr sz="3500"/>
            </a:lvl5pPr>
            <a:lvl6pPr lvl="5">
              <a:spcBef>
                <a:spcPts val="0"/>
              </a:spcBef>
              <a:spcAft>
                <a:spcPts val="0"/>
              </a:spcAft>
              <a:buSzPts val="3500"/>
              <a:buNone/>
              <a:defRPr sz="3500"/>
            </a:lvl6pPr>
            <a:lvl7pPr lvl="6">
              <a:spcBef>
                <a:spcPts val="0"/>
              </a:spcBef>
              <a:spcAft>
                <a:spcPts val="0"/>
              </a:spcAft>
              <a:buSzPts val="3500"/>
              <a:buNone/>
              <a:defRPr sz="3500"/>
            </a:lvl7pPr>
            <a:lvl8pPr lvl="7">
              <a:spcBef>
                <a:spcPts val="0"/>
              </a:spcBef>
              <a:spcAft>
                <a:spcPts val="0"/>
              </a:spcAft>
              <a:buSzPts val="3500"/>
              <a:buNone/>
              <a:defRPr sz="3500"/>
            </a:lvl8pPr>
            <a:lvl9pPr lvl="8">
              <a:spcBef>
                <a:spcPts val="0"/>
              </a:spcBef>
              <a:spcAft>
                <a:spcPts val="0"/>
              </a:spcAft>
              <a:buSzPts val="3500"/>
              <a:buNone/>
              <a:defRPr sz="3500"/>
            </a:lvl9pPr>
          </a:lstStyle>
          <a:p/>
        </p:txBody>
      </p:sp>
      <p:sp>
        <p:nvSpPr>
          <p:cNvPr id="57" name="Google Shape;57;p7"/>
          <p:cNvSpPr txBox="1"/>
          <p:nvPr>
            <p:ph idx="1" type="body"/>
          </p:nvPr>
        </p:nvSpPr>
        <p:spPr>
          <a:xfrm>
            <a:off x="961633" y="3708967"/>
            <a:ext cx="4401300" cy="21300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58" name="Google Shape;58;p7"/>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9" name="Shape 59"/>
        <p:cNvGrpSpPr/>
        <p:nvPr/>
      </p:nvGrpSpPr>
      <p:grpSpPr>
        <a:xfrm>
          <a:off x="0" y="0"/>
          <a:ext cx="0" cy="0"/>
          <a:chOff x="0" y="0"/>
          <a:chExt cx="0" cy="0"/>
        </a:xfrm>
      </p:grpSpPr>
      <p:grpSp>
        <p:nvGrpSpPr>
          <p:cNvPr id="60" name="Google Shape;60;p8"/>
          <p:cNvGrpSpPr/>
          <p:nvPr/>
        </p:nvGrpSpPr>
        <p:grpSpPr>
          <a:xfrm>
            <a:off x="1107036" y="5558926"/>
            <a:ext cx="994316" cy="61102"/>
            <a:chOff x="4580561" y="2589004"/>
            <a:chExt cx="1064464" cy="25200"/>
          </a:xfrm>
        </p:grpSpPr>
        <p:sp>
          <p:nvSpPr>
            <p:cNvPr id="61" name="Google Shape;61;p8"/>
            <p:cNvSpPr/>
            <p:nvPr/>
          </p:nvSpPr>
          <p:spPr>
            <a:xfrm rot="-5400000">
              <a:off x="5366325" y="2335504"/>
              <a:ext cx="25200" cy="5322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 name="Google Shape;62;p8"/>
            <p:cNvSpPr/>
            <p:nvPr/>
          </p:nvSpPr>
          <p:spPr>
            <a:xfrm rot="-5400000">
              <a:off x="4836311" y="2333254"/>
              <a:ext cx="25200" cy="5367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63" name="Google Shape;63;p8"/>
          <p:cNvSpPr txBox="1"/>
          <p:nvPr>
            <p:ph type="title"/>
          </p:nvPr>
        </p:nvSpPr>
        <p:spPr>
          <a:xfrm>
            <a:off x="972600" y="1152400"/>
            <a:ext cx="9361500" cy="3980100"/>
          </a:xfrm>
          <a:prstGeom prst="rect">
            <a:avLst/>
          </a:prstGeom>
        </p:spPr>
        <p:txBody>
          <a:bodyPr anchorCtr="0" anchor="ctr" bIns="121900" lIns="121900" spcFirstLastPara="1" rIns="121900" wrap="square" tIns="12190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64" name="Google Shape;64;p8"/>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5" name="Shape 65"/>
        <p:cNvGrpSpPr/>
        <p:nvPr/>
      </p:nvGrpSpPr>
      <p:grpSpPr>
        <a:xfrm>
          <a:off x="0" y="0"/>
          <a:ext cx="0" cy="0"/>
          <a:chOff x="0" y="0"/>
          <a:chExt cx="0" cy="0"/>
        </a:xfrm>
      </p:grpSpPr>
      <p:sp>
        <p:nvSpPr>
          <p:cNvPr id="66" name="Google Shape;66;p9"/>
          <p:cNvSpPr/>
          <p:nvPr/>
        </p:nvSpPr>
        <p:spPr>
          <a:xfrm>
            <a:off x="0" y="0"/>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7" name="Google Shape;67;p9"/>
          <p:cNvGrpSpPr/>
          <p:nvPr/>
        </p:nvGrpSpPr>
        <p:grpSpPr>
          <a:xfrm>
            <a:off x="1107036" y="1588427"/>
            <a:ext cx="994316" cy="61102"/>
            <a:chOff x="4580561" y="2589004"/>
            <a:chExt cx="1064464" cy="25200"/>
          </a:xfrm>
        </p:grpSpPr>
        <p:sp>
          <p:nvSpPr>
            <p:cNvPr id="68" name="Google Shape;68;p9"/>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 name="Google Shape;69;p9"/>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70" name="Google Shape;70;p9"/>
          <p:cNvSpPr txBox="1"/>
          <p:nvPr>
            <p:ph type="title"/>
          </p:nvPr>
        </p:nvSpPr>
        <p:spPr>
          <a:xfrm>
            <a:off x="973333" y="1758200"/>
            <a:ext cx="4401300" cy="2249700"/>
          </a:xfrm>
          <a:prstGeom prst="rect">
            <a:avLst/>
          </a:prstGeom>
        </p:spPr>
        <p:txBody>
          <a:bodyPr anchorCtr="0" anchor="t" bIns="121900" lIns="121900" spcFirstLastPara="1" rIns="121900" wrap="square" tIns="121900">
            <a:normAutofit/>
          </a:bodyPr>
          <a:lstStyle>
            <a:lvl1pPr lvl="0">
              <a:spcBef>
                <a:spcPts val="0"/>
              </a:spcBef>
              <a:spcAft>
                <a:spcPts val="0"/>
              </a:spcAft>
              <a:buSzPts val="3500"/>
              <a:buNone/>
              <a:defRPr sz="3500"/>
            </a:lvl1pPr>
            <a:lvl2pPr lvl="1">
              <a:spcBef>
                <a:spcPts val="0"/>
              </a:spcBef>
              <a:spcAft>
                <a:spcPts val="0"/>
              </a:spcAft>
              <a:buSzPts val="3500"/>
              <a:buNone/>
              <a:defRPr sz="3500"/>
            </a:lvl2pPr>
            <a:lvl3pPr lvl="2">
              <a:spcBef>
                <a:spcPts val="0"/>
              </a:spcBef>
              <a:spcAft>
                <a:spcPts val="0"/>
              </a:spcAft>
              <a:buSzPts val="3500"/>
              <a:buNone/>
              <a:defRPr sz="3500"/>
            </a:lvl3pPr>
            <a:lvl4pPr lvl="3">
              <a:spcBef>
                <a:spcPts val="0"/>
              </a:spcBef>
              <a:spcAft>
                <a:spcPts val="0"/>
              </a:spcAft>
              <a:buSzPts val="3500"/>
              <a:buNone/>
              <a:defRPr sz="3500"/>
            </a:lvl4pPr>
            <a:lvl5pPr lvl="4">
              <a:spcBef>
                <a:spcPts val="0"/>
              </a:spcBef>
              <a:spcAft>
                <a:spcPts val="0"/>
              </a:spcAft>
              <a:buSzPts val="3500"/>
              <a:buNone/>
              <a:defRPr sz="3500"/>
            </a:lvl5pPr>
            <a:lvl6pPr lvl="5">
              <a:spcBef>
                <a:spcPts val="0"/>
              </a:spcBef>
              <a:spcAft>
                <a:spcPts val="0"/>
              </a:spcAft>
              <a:buSzPts val="3500"/>
              <a:buNone/>
              <a:defRPr sz="3500"/>
            </a:lvl6pPr>
            <a:lvl7pPr lvl="6">
              <a:spcBef>
                <a:spcPts val="0"/>
              </a:spcBef>
              <a:spcAft>
                <a:spcPts val="0"/>
              </a:spcAft>
              <a:buSzPts val="3500"/>
              <a:buNone/>
              <a:defRPr sz="3500"/>
            </a:lvl7pPr>
            <a:lvl8pPr lvl="7">
              <a:spcBef>
                <a:spcPts val="0"/>
              </a:spcBef>
              <a:spcAft>
                <a:spcPts val="0"/>
              </a:spcAft>
              <a:buSzPts val="3500"/>
              <a:buNone/>
              <a:defRPr sz="3500"/>
            </a:lvl8pPr>
            <a:lvl9pPr lvl="8">
              <a:spcBef>
                <a:spcPts val="0"/>
              </a:spcBef>
              <a:spcAft>
                <a:spcPts val="0"/>
              </a:spcAft>
              <a:buSzPts val="3500"/>
              <a:buNone/>
              <a:defRPr sz="3500"/>
            </a:lvl9pPr>
          </a:lstStyle>
          <a:p/>
        </p:txBody>
      </p:sp>
      <p:sp>
        <p:nvSpPr>
          <p:cNvPr id="71" name="Google Shape;71;p9"/>
          <p:cNvSpPr txBox="1"/>
          <p:nvPr>
            <p:ph idx="1" type="subTitle"/>
          </p:nvPr>
        </p:nvSpPr>
        <p:spPr>
          <a:xfrm>
            <a:off x="966600" y="4215367"/>
            <a:ext cx="4401300" cy="1011900"/>
          </a:xfrm>
          <a:prstGeom prst="rect">
            <a:avLst/>
          </a:prstGeom>
        </p:spPr>
        <p:txBody>
          <a:bodyPr anchorCtr="0" anchor="t" bIns="121900" lIns="121900" spcFirstLastPara="1" rIns="121900" wrap="square" tIns="121900">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72" name="Google Shape;72;p9"/>
          <p:cNvSpPr txBox="1"/>
          <p:nvPr>
            <p:ph idx="2" type="body"/>
          </p:nvPr>
        </p:nvSpPr>
        <p:spPr>
          <a:xfrm>
            <a:off x="6898967" y="1803500"/>
            <a:ext cx="4499100" cy="40341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73" name="Google Shape;73;p9"/>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4" name="Shape 74"/>
        <p:cNvGrpSpPr/>
        <p:nvPr/>
      </p:nvGrpSpPr>
      <p:grpSpPr>
        <a:xfrm>
          <a:off x="0" y="0"/>
          <a:ext cx="0" cy="0"/>
          <a:chOff x="0" y="0"/>
          <a:chExt cx="0" cy="0"/>
        </a:xfrm>
      </p:grpSpPr>
      <p:sp>
        <p:nvSpPr>
          <p:cNvPr id="75" name="Google Shape;75;p10"/>
          <p:cNvSpPr txBox="1"/>
          <p:nvPr>
            <p:ph idx="1" type="body"/>
          </p:nvPr>
        </p:nvSpPr>
        <p:spPr>
          <a:xfrm>
            <a:off x="966600" y="5830068"/>
            <a:ext cx="10263300" cy="6141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1700"/>
              <a:buNone/>
              <a:defRPr/>
            </a:lvl1pPr>
          </a:lstStyle>
          <a:p/>
        </p:txBody>
      </p:sp>
      <p:sp>
        <p:nvSpPr>
          <p:cNvPr id="76" name="Google Shape;76;p10"/>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1pPr>
            <a:lvl2pPr lvl="1">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2pPr>
            <a:lvl3pPr lvl="2">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3pPr>
            <a:lvl4pPr lvl="3">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4pPr>
            <a:lvl5pPr lvl="4">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5pPr>
            <a:lvl6pPr lvl="5">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6pPr>
            <a:lvl7pPr lvl="6">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7pPr>
            <a:lvl8pPr lvl="7">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8pPr>
            <a:lvl9pPr lvl="8">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9pPr>
          </a:lstStyle>
          <a:p/>
        </p:txBody>
      </p:sp>
      <p:sp>
        <p:nvSpPr>
          <p:cNvPr id="11" name="Google Shape;11;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36550" lvl="0" marL="457200">
              <a:lnSpc>
                <a:spcPct val="115000"/>
              </a:lnSpc>
              <a:spcBef>
                <a:spcPts val="0"/>
              </a:spcBef>
              <a:spcAft>
                <a:spcPts val="0"/>
              </a:spcAft>
              <a:buClr>
                <a:schemeClr val="accent1"/>
              </a:buClr>
              <a:buSzPts val="1700"/>
              <a:buFont typeface="Lato"/>
              <a:buChar char="●"/>
              <a:defRPr sz="1700">
                <a:solidFill>
                  <a:schemeClr val="accent1"/>
                </a:solidFill>
                <a:latin typeface="Lato"/>
                <a:ea typeface="Lato"/>
                <a:cs typeface="Lato"/>
                <a:sym typeface="Lato"/>
              </a:defRPr>
            </a:lvl1pPr>
            <a:lvl2pPr indent="-323850" lvl="1" marL="91440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2pPr>
            <a:lvl3pPr indent="-323850" lvl="2" marL="137160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3pPr>
            <a:lvl4pPr indent="-323850" lvl="3" marL="182880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4pPr>
            <a:lvl5pPr indent="-323850" lvl="4" marL="228600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5pPr>
            <a:lvl6pPr indent="-323850" lvl="5" marL="274320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6pPr>
            <a:lvl7pPr indent="-323850" lvl="6" marL="320040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7pPr>
            <a:lvl8pPr indent="-323850" lvl="7" marL="365760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8pPr>
            <a:lvl9pPr indent="-323850" lvl="8" marL="411480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9pPr>
          </a:lstStyle>
          <a:p/>
        </p:txBody>
      </p:sp>
      <p:sp>
        <p:nvSpPr>
          <p:cNvPr id="12" name="Google Shape;12;p1"/>
          <p:cNvSpPr txBox="1"/>
          <p:nvPr>
            <p:ph idx="12" type="sldNum"/>
          </p:nvPr>
        </p:nvSpPr>
        <p:spPr>
          <a:xfrm>
            <a:off x="11381736" y="6333134"/>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accent1"/>
                </a:solidFill>
                <a:latin typeface="Lato"/>
                <a:ea typeface="Lato"/>
                <a:cs typeface="Lato"/>
                <a:sym typeface="Lato"/>
              </a:defRPr>
            </a:lvl1pPr>
            <a:lvl2pPr lvl="1" algn="r">
              <a:buNone/>
              <a:defRPr sz="1300">
                <a:solidFill>
                  <a:schemeClr val="accent1"/>
                </a:solidFill>
                <a:latin typeface="Lato"/>
                <a:ea typeface="Lato"/>
                <a:cs typeface="Lato"/>
                <a:sym typeface="Lato"/>
              </a:defRPr>
            </a:lvl2pPr>
            <a:lvl3pPr lvl="2" algn="r">
              <a:buNone/>
              <a:defRPr sz="1300">
                <a:solidFill>
                  <a:schemeClr val="accent1"/>
                </a:solidFill>
                <a:latin typeface="Lato"/>
                <a:ea typeface="Lato"/>
                <a:cs typeface="Lato"/>
                <a:sym typeface="Lato"/>
              </a:defRPr>
            </a:lvl3pPr>
            <a:lvl4pPr lvl="3" algn="r">
              <a:buNone/>
              <a:defRPr sz="1300">
                <a:solidFill>
                  <a:schemeClr val="accent1"/>
                </a:solidFill>
                <a:latin typeface="Lato"/>
                <a:ea typeface="Lato"/>
                <a:cs typeface="Lato"/>
                <a:sym typeface="Lato"/>
              </a:defRPr>
            </a:lvl4pPr>
            <a:lvl5pPr lvl="4" algn="r">
              <a:buNone/>
              <a:defRPr sz="1300">
                <a:solidFill>
                  <a:schemeClr val="accent1"/>
                </a:solidFill>
                <a:latin typeface="Lato"/>
                <a:ea typeface="Lato"/>
                <a:cs typeface="Lato"/>
                <a:sym typeface="Lato"/>
              </a:defRPr>
            </a:lvl5pPr>
            <a:lvl6pPr lvl="5" algn="r">
              <a:buNone/>
              <a:defRPr sz="1300">
                <a:solidFill>
                  <a:schemeClr val="accent1"/>
                </a:solidFill>
                <a:latin typeface="Lato"/>
                <a:ea typeface="Lato"/>
                <a:cs typeface="Lato"/>
                <a:sym typeface="Lato"/>
              </a:defRPr>
            </a:lvl6pPr>
            <a:lvl7pPr lvl="6" algn="r">
              <a:buNone/>
              <a:defRPr sz="1300">
                <a:solidFill>
                  <a:schemeClr val="accent1"/>
                </a:solidFill>
                <a:latin typeface="Lato"/>
                <a:ea typeface="Lato"/>
                <a:cs typeface="Lato"/>
                <a:sym typeface="Lato"/>
              </a:defRPr>
            </a:lvl7pPr>
            <a:lvl8pPr lvl="7" algn="r">
              <a:buNone/>
              <a:defRPr sz="1300">
                <a:solidFill>
                  <a:schemeClr val="accent1"/>
                </a:solidFill>
                <a:latin typeface="Lato"/>
                <a:ea typeface="Lato"/>
                <a:cs typeface="Lato"/>
                <a:sym typeface="Lato"/>
              </a:defRPr>
            </a:lvl8pPr>
            <a:lvl9pPr lvl="8" algn="r">
              <a:buNone/>
              <a:defRPr sz="13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hyperlink" Target="https://www.kaggle.com/gti-upm/leapgestreco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hyperlink" Target="https://github.com/IndraP24/Sem-4-Project-Smart-In-Meeting-Emoji-Reactor"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hyperlink" Target="https://dev.to/yuribenjamin/how-to-deploy-react-app-in-github-pages-2a1f" TargetMode="External"/><Relationship Id="rId4" Type="http://schemas.openxmlformats.org/officeDocument/2006/relationships/hyperlink" Target="https://imraghavagr.github.io/deploytes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hyperlink" Target="https://obsproject.com/" TargetMode="External"/><Relationship Id="rId4" Type="http://schemas.openxmlformats.org/officeDocument/2006/relationships/hyperlink" Target="https://zoom.us/download"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hyperlink" Target="https://github.com/imraghavagr/deploytest" TargetMode="External"/><Relationship Id="rId4" Type="http://schemas.openxmlformats.org/officeDocument/2006/relationships/hyperlink" Target="https://github.com/IndraP24/Sem-4-Project-Smart-In-Meeting-Emoji-Reactor"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hyperlink" Target="http://drive.google.com/file/d/13fNV0alVgyrVW4eFh95qwxgAoWqUVV3W/view" TargetMode="External"/><Relationship Id="rId4" Type="http://schemas.openxmlformats.org/officeDocument/2006/relationships/image" Target="../media/image1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7.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hyperlink" Target="https://zoom.us/download" TargetMode="External"/><Relationship Id="rId4" Type="http://schemas.openxmlformats.org/officeDocument/2006/relationships/hyperlink" Target="https://obsproject.com/" TargetMode="External"/><Relationship Id="rId5" Type="http://schemas.openxmlformats.org/officeDocument/2006/relationships/hyperlink" Target="https://imraghavagr.github.io/deploytest/"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1" Type="http://schemas.openxmlformats.org/officeDocument/2006/relationships/hyperlink" Target="https://github.com/andypotato/fingerpose" TargetMode="External"/><Relationship Id="rId10" Type="http://schemas.openxmlformats.org/officeDocument/2006/relationships/hyperlink" Target="https://github.com/tensorflow/tfjs-models/tree/master/handpose" TargetMode="External"/><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hyperlink" Target="https://support.zoom.us/hc/en-us/articles/200912909-Getting-Started-With-Group-Messaging" TargetMode="External"/><Relationship Id="rId4" Type="http://schemas.openxmlformats.org/officeDocument/2006/relationships/hyperlink" Target="https://docs.microsoft.com/en-us/microsoftteams/raise-hand-meetings" TargetMode="External"/><Relationship Id="rId9" Type="http://schemas.openxmlformats.org/officeDocument/2006/relationships/hyperlink" Target="https://obsproject.com/" TargetMode="External"/><Relationship Id="rId5" Type="http://schemas.openxmlformats.org/officeDocument/2006/relationships/hyperlink" Target="https://support.google.com/meet/answer/10159750?co=GENIE.Platform%3DDesktop&amp;hl=en" TargetMode="External"/><Relationship Id="rId6" Type="http://schemas.openxmlformats.org/officeDocument/2006/relationships/hyperlink" Target="https://techcommunity.microsoft.com/t5/microsoft-teams-public-preview/now-in-public-preview-meeting-reactions/m-p/1978451" TargetMode="External"/><Relationship Id="rId7" Type="http://schemas.openxmlformats.org/officeDocument/2006/relationships/hyperlink" Target="https://support.zoom.us/hc/en-us/articles/360053176572-New-updates-for-December-21-2020" TargetMode="External"/><Relationship Id="rId8" Type="http://schemas.openxmlformats.org/officeDocument/2006/relationships/hyperlink" Target="https://support.zoom.us/hc/en-us/articles/201361953-New-updates-for-Window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95" name="Shape 95"/>
        <p:cNvGrpSpPr/>
        <p:nvPr/>
      </p:nvGrpSpPr>
      <p:grpSpPr>
        <a:xfrm>
          <a:off x="0" y="0"/>
          <a:ext cx="0" cy="0"/>
          <a:chOff x="0" y="0"/>
          <a:chExt cx="0" cy="0"/>
        </a:xfrm>
      </p:grpSpPr>
      <p:sp>
        <p:nvSpPr>
          <p:cNvPr id="96" name="Google Shape;96;p14"/>
          <p:cNvSpPr txBox="1"/>
          <p:nvPr>
            <p:ph type="ctrTitle"/>
          </p:nvPr>
        </p:nvSpPr>
        <p:spPr>
          <a:xfrm>
            <a:off x="4179725" y="4057650"/>
            <a:ext cx="7495800" cy="13113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lt1"/>
              </a:buClr>
              <a:buSzPts val="4400"/>
              <a:buFont typeface="Libre Franklin"/>
              <a:buNone/>
            </a:pPr>
            <a:r>
              <a:rPr lang="en-US" sz="4400">
                <a:solidFill>
                  <a:srgbClr val="C9DAF8"/>
                </a:solidFill>
                <a:latin typeface="Libre Franklin"/>
                <a:ea typeface="Libre Franklin"/>
                <a:cs typeface="Libre Franklin"/>
                <a:sym typeface="Libre Franklin"/>
              </a:rPr>
              <a:t>Real-time Smart Reactions in Virtual Meets</a:t>
            </a:r>
            <a:endParaRPr sz="4400">
              <a:solidFill>
                <a:srgbClr val="C9DAF8"/>
              </a:solidFill>
              <a:latin typeface="Libre Franklin"/>
              <a:ea typeface="Libre Franklin"/>
              <a:cs typeface="Libre Franklin"/>
              <a:sym typeface="Libre Franklin"/>
            </a:endParaRPr>
          </a:p>
        </p:txBody>
      </p:sp>
      <p:sp>
        <p:nvSpPr>
          <p:cNvPr id="97" name="Google Shape;97;p14"/>
          <p:cNvSpPr txBox="1"/>
          <p:nvPr>
            <p:ph idx="1" type="subTitle"/>
          </p:nvPr>
        </p:nvSpPr>
        <p:spPr>
          <a:xfrm>
            <a:off x="4631446" y="5476568"/>
            <a:ext cx="5609100" cy="576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000"/>
              <a:buNone/>
            </a:pPr>
            <a:r>
              <a:rPr lang="en-US" sz="2000">
                <a:solidFill>
                  <a:srgbClr val="FFF2CC"/>
                </a:solidFill>
                <a:latin typeface="Libre Franklin"/>
                <a:ea typeface="Libre Franklin"/>
                <a:cs typeface="Libre Franklin"/>
                <a:sym typeface="Libre Franklin"/>
              </a:rPr>
              <a:t>A Computer Vision Project</a:t>
            </a:r>
            <a:endParaRPr sz="2000">
              <a:solidFill>
                <a:srgbClr val="FFF2CC"/>
              </a:solidFill>
              <a:latin typeface="Libre Franklin"/>
              <a:ea typeface="Libre Franklin"/>
              <a:cs typeface="Libre Franklin"/>
              <a:sym typeface="Libre Franklin"/>
            </a:endParaRPr>
          </a:p>
        </p:txBody>
      </p:sp>
      <p:sp>
        <p:nvSpPr>
          <p:cNvPr id="98" name="Google Shape;98;p14"/>
          <p:cNvSpPr/>
          <p:nvPr/>
        </p:nvSpPr>
        <p:spPr>
          <a:xfrm>
            <a:off x="0" y="2122218"/>
            <a:ext cx="3730752" cy="4735782"/>
          </a:xfrm>
          <a:custGeom>
            <a:rect b="b" l="l" r="r" t="t"/>
            <a:pathLst>
              <a:path extrusionOk="0" h="4735782" w="373075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9" name="Google Shape;99;p14"/>
          <p:cNvSpPr/>
          <p:nvPr/>
        </p:nvSpPr>
        <p:spPr>
          <a:xfrm>
            <a:off x="0" y="2288332"/>
            <a:ext cx="3564638" cy="4569668"/>
          </a:xfrm>
          <a:custGeom>
            <a:rect b="b" l="l" r="r" t="t"/>
            <a:pathLst>
              <a:path extrusionOk="0" h="4569668" w="356463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0" name="Google Shape;100;p14"/>
          <p:cNvSpPr/>
          <p:nvPr/>
        </p:nvSpPr>
        <p:spPr>
          <a:xfrm>
            <a:off x="1081982" y="-4332"/>
            <a:ext cx="4242816" cy="2454158"/>
          </a:xfrm>
          <a:custGeom>
            <a:rect b="b" l="l" r="r" t="t"/>
            <a:pathLst>
              <a:path extrusionOk="0" h="2454158" w="4242816">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1" name="Google Shape;101;p14"/>
          <p:cNvSpPr/>
          <p:nvPr/>
        </p:nvSpPr>
        <p:spPr>
          <a:xfrm>
            <a:off x="1246574" y="0"/>
            <a:ext cx="3913632" cy="2285234"/>
          </a:xfrm>
          <a:custGeom>
            <a:rect b="b" l="l" r="r" t="t"/>
            <a:pathLst>
              <a:path extrusionOk="0" h="2285234" w="3913632">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Open Book" id="102" name="Google Shape;102;p14"/>
          <p:cNvPicPr preferRelativeResize="0"/>
          <p:nvPr/>
        </p:nvPicPr>
        <p:blipFill rotWithShape="1">
          <a:blip r:embed="rId3">
            <a:alphaModFix/>
          </a:blip>
          <a:srcRect b="0" l="0" r="0" t="0"/>
          <a:stretch/>
        </p:blipFill>
        <p:spPr>
          <a:xfrm>
            <a:off x="2385250" y="164573"/>
            <a:ext cx="1636279" cy="1636279"/>
          </a:xfrm>
          <a:prstGeom prst="rect">
            <a:avLst/>
          </a:prstGeom>
          <a:noFill/>
          <a:ln>
            <a:noFill/>
          </a:ln>
        </p:spPr>
      </p:pic>
      <p:sp>
        <p:nvSpPr>
          <p:cNvPr id="103" name="Google Shape;103;p14"/>
          <p:cNvSpPr/>
          <p:nvPr/>
        </p:nvSpPr>
        <p:spPr>
          <a:xfrm>
            <a:off x="5303117" y="615908"/>
            <a:ext cx="3182112" cy="3182112"/>
          </a:xfrm>
          <a:prstGeom prst="ellipse">
            <a:avLst/>
          </a:prstGeom>
          <a:solidFill>
            <a:srgbClr val="FFFFFF">
              <a:alpha val="8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4" name="Google Shape;104;p14"/>
          <p:cNvSpPr/>
          <p:nvPr/>
        </p:nvSpPr>
        <p:spPr>
          <a:xfrm>
            <a:off x="5467709" y="780500"/>
            <a:ext cx="2852928" cy="2852928"/>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Chat" id="105" name="Google Shape;105;p14"/>
          <p:cNvPicPr preferRelativeResize="0"/>
          <p:nvPr/>
        </p:nvPicPr>
        <p:blipFill rotWithShape="1">
          <a:blip r:embed="rId4">
            <a:alphaModFix/>
          </a:blip>
          <a:srcRect b="0" l="0" r="0" t="0"/>
          <a:stretch/>
        </p:blipFill>
        <p:spPr>
          <a:xfrm>
            <a:off x="5980302" y="1293093"/>
            <a:ext cx="1827742" cy="1827742"/>
          </a:xfrm>
          <a:prstGeom prst="rect">
            <a:avLst/>
          </a:prstGeom>
          <a:noFill/>
          <a:ln>
            <a:noFill/>
          </a:ln>
        </p:spPr>
      </p:pic>
      <p:pic>
        <p:nvPicPr>
          <p:cNvPr descr="Blackboard" id="106" name="Google Shape;106;p14"/>
          <p:cNvPicPr preferRelativeResize="0"/>
          <p:nvPr/>
        </p:nvPicPr>
        <p:blipFill rotWithShape="1">
          <a:blip r:embed="rId5">
            <a:alphaModFix/>
          </a:blip>
          <a:srcRect b="0" l="0" r="0" t="0"/>
          <a:stretch/>
        </p:blipFill>
        <p:spPr>
          <a:xfrm>
            <a:off x="130924" y="3621724"/>
            <a:ext cx="2594886" cy="2594886"/>
          </a:xfrm>
          <a:prstGeom prst="rect">
            <a:avLst/>
          </a:prstGeom>
          <a:noFill/>
          <a:ln>
            <a:noFill/>
          </a:ln>
        </p:spPr>
      </p:pic>
      <p:sp>
        <p:nvSpPr>
          <p:cNvPr id="107" name="Google Shape;107;p14"/>
          <p:cNvSpPr/>
          <p:nvPr/>
        </p:nvSpPr>
        <p:spPr>
          <a:xfrm>
            <a:off x="8752568" y="-4331"/>
            <a:ext cx="3439432" cy="3785157"/>
          </a:xfrm>
          <a:custGeom>
            <a:rect b="b" l="l" r="r" t="t"/>
            <a:pathLst>
              <a:path extrusionOk="0" h="3785157" w="3439432">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8" name="Google Shape;108;p14"/>
          <p:cNvSpPr/>
          <p:nvPr/>
        </p:nvSpPr>
        <p:spPr>
          <a:xfrm>
            <a:off x="8918761" y="-4332"/>
            <a:ext cx="3273238" cy="3618965"/>
          </a:xfrm>
          <a:custGeom>
            <a:rect b="b" l="l" r="r" t="t"/>
            <a:pathLst>
              <a:path extrusionOk="0" h="3618965" w="3273238">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Books on Shelf" id="109" name="Google Shape;109;p14"/>
          <p:cNvPicPr preferRelativeResize="0"/>
          <p:nvPr/>
        </p:nvPicPr>
        <p:blipFill rotWithShape="1">
          <a:blip r:embed="rId6">
            <a:alphaModFix/>
          </a:blip>
          <a:srcRect b="0" l="0" r="0" t="0"/>
          <a:stretch/>
        </p:blipFill>
        <p:spPr>
          <a:xfrm>
            <a:off x="9725024" y="327889"/>
            <a:ext cx="2260711" cy="226071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3"/>
          <p:cNvSpPr txBox="1"/>
          <p:nvPr/>
        </p:nvSpPr>
        <p:spPr>
          <a:xfrm>
            <a:off x="326950" y="2462750"/>
            <a:ext cx="1428300" cy="492600"/>
          </a:xfrm>
          <a:prstGeom prst="rect">
            <a:avLst/>
          </a:prstGeom>
          <a:solidFill>
            <a:schemeClr val="accent6"/>
          </a:solidFill>
          <a:ln cap="flat" cmpd="sng" w="9525">
            <a:solidFill>
              <a:srgbClr val="000000"/>
            </a:solidFill>
            <a:prstDash val="solid"/>
            <a:miter lim="8000"/>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latin typeface="Helvetica Neue"/>
                <a:ea typeface="Helvetica Neue"/>
                <a:cs typeface="Helvetica Neue"/>
                <a:sym typeface="Helvetica Neue"/>
              </a:rPr>
              <a:t>Raw Data</a:t>
            </a:r>
            <a:endParaRPr b="1" sz="2000">
              <a:latin typeface="Helvetica Neue"/>
              <a:ea typeface="Helvetica Neue"/>
              <a:cs typeface="Helvetica Neue"/>
              <a:sym typeface="Helvetica Neue"/>
            </a:endParaRPr>
          </a:p>
        </p:txBody>
      </p:sp>
      <p:sp>
        <p:nvSpPr>
          <p:cNvPr id="177" name="Google Shape;177;p23"/>
          <p:cNvSpPr txBox="1"/>
          <p:nvPr/>
        </p:nvSpPr>
        <p:spPr>
          <a:xfrm>
            <a:off x="2131125" y="2308850"/>
            <a:ext cx="1633800" cy="800400"/>
          </a:xfrm>
          <a:prstGeom prst="rect">
            <a:avLst/>
          </a:prstGeom>
          <a:solidFill>
            <a:schemeClr val="accent6"/>
          </a:solidFill>
          <a:ln cap="flat" cmpd="sng" w="9525">
            <a:solidFill>
              <a:srgbClr val="000000"/>
            </a:solidFill>
            <a:prstDash val="solid"/>
            <a:miter lim="8000"/>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latin typeface="Helvetica Neue"/>
                <a:ea typeface="Helvetica Neue"/>
                <a:cs typeface="Helvetica Neue"/>
                <a:sym typeface="Helvetica Neue"/>
              </a:rPr>
              <a:t>Augmented Video</a:t>
            </a:r>
            <a:endParaRPr b="1" sz="2000">
              <a:latin typeface="Helvetica Neue"/>
              <a:ea typeface="Helvetica Neue"/>
              <a:cs typeface="Helvetica Neue"/>
              <a:sym typeface="Helvetica Neue"/>
            </a:endParaRPr>
          </a:p>
        </p:txBody>
      </p:sp>
      <p:sp>
        <p:nvSpPr>
          <p:cNvPr id="178" name="Google Shape;178;p23"/>
          <p:cNvSpPr txBox="1"/>
          <p:nvPr/>
        </p:nvSpPr>
        <p:spPr>
          <a:xfrm>
            <a:off x="7406563" y="4703375"/>
            <a:ext cx="2092200" cy="1108200"/>
          </a:xfrm>
          <a:prstGeom prst="rect">
            <a:avLst/>
          </a:prstGeom>
          <a:solidFill>
            <a:schemeClr val="accent6"/>
          </a:solidFill>
          <a:ln cap="flat" cmpd="sng" w="9525">
            <a:solidFill>
              <a:srgbClr val="000000"/>
            </a:solidFill>
            <a:prstDash val="solid"/>
            <a:miter lim="8000"/>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latin typeface="Helvetica Neue"/>
                <a:ea typeface="Helvetica Neue"/>
                <a:cs typeface="Helvetica Neue"/>
                <a:sym typeface="Helvetica Neue"/>
              </a:rPr>
              <a:t>Enabling Virtual Camera option in OBS</a:t>
            </a:r>
            <a:endParaRPr b="1" sz="2000">
              <a:latin typeface="Helvetica Neue"/>
              <a:ea typeface="Helvetica Neue"/>
              <a:cs typeface="Helvetica Neue"/>
              <a:sym typeface="Helvetica Neue"/>
            </a:endParaRPr>
          </a:p>
        </p:txBody>
      </p:sp>
      <p:sp>
        <p:nvSpPr>
          <p:cNvPr id="179" name="Google Shape;179;p23"/>
          <p:cNvSpPr txBox="1"/>
          <p:nvPr/>
        </p:nvSpPr>
        <p:spPr>
          <a:xfrm>
            <a:off x="10395350" y="4549475"/>
            <a:ext cx="1428300" cy="1416000"/>
          </a:xfrm>
          <a:prstGeom prst="rect">
            <a:avLst/>
          </a:prstGeom>
          <a:solidFill>
            <a:schemeClr val="accent6"/>
          </a:solidFill>
          <a:ln cap="flat" cmpd="sng" w="9525">
            <a:solidFill>
              <a:srgbClr val="000000"/>
            </a:solidFill>
            <a:prstDash val="solid"/>
            <a:miter lim="8000"/>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latin typeface="Helvetica Neue"/>
                <a:ea typeface="Helvetica Neue"/>
                <a:cs typeface="Helvetica Neue"/>
                <a:sym typeface="Helvetica Neue"/>
              </a:rPr>
              <a:t>Using the reactions as input to OBS</a:t>
            </a:r>
            <a:endParaRPr b="1" sz="2000">
              <a:latin typeface="Helvetica Neue"/>
              <a:ea typeface="Helvetica Neue"/>
              <a:cs typeface="Helvetica Neue"/>
              <a:sym typeface="Helvetica Neue"/>
            </a:endParaRPr>
          </a:p>
        </p:txBody>
      </p:sp>
      <p:sp>
        <p:nvSpPr>
          <p:cNvPr id="180" name="Google Shape;180;p23"/>
          <p:cNvSpPr txBox="1"/>
          <p:nvPr/>
        </p:nvSpPr>
        <p:spPr>
          <a:xfrm>
            <a:off x="2016375" y="657750"/>
            <a:ext cx="1839900" cy="800400"/>
          </a:xfrm>
          <a:prstGeom prst="rect">
            <a:avLst/>
          </a:prstGeom>
          <a:solidFill>
            <a:schemeClr val="accent6"/>
          </a:solidFill>
          <a:ln cap="flat" cmpd="sng" w="9525">
            <a:solidFill>
              <a:srgbClr val="000000"/>
            </a:solidFill>
            <a:prstDash val="solid"/>
            <a:miter lim="8000"/>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latin typeface="Helvetica Neue"/>
                <a:ea typeface="Helvetica Neue"/>
                <a:cs typeface="Helvetica Neue"/>
                <a:sym typeface="Helvetica Neue"/>
              </a:rPr>
              <a:t>Video Processing</a:t>
            </a:r>
            <a:endParaRPr b="1" sz="2000">
              <a:latin typeface="Helvetica Neue"/>
              <a:ea typeface="Helvetica Neue"/>
              <a:cs typeface="Helvetica Neue"/>
              <a:sym typeface="Helvetica Neue"/>
            </a:endParaRPr>
          </a:p>
        </p:txBody>
      </p:sp>
      <p:sp>
        <p:nvSpPr>
          <p:cNvPr id="181" name="Google Shape;181;p23"/>
          <p:cNvSpPr txBox="1"/>
          <p:nvPr/>
        </p:nvSpPr>
        <p:spPr>
          <a:xfrm>
            <a:off x="4774425" y="1899875"/>
            <a:ext cx="1767000" cy="1416000"/>
          </a:xfrm>
          <a:prstGeom prst="rect">
            <a:avLst/>
          </a:prstGeom>
          <a:solidFill>
            <a:schemeClr val="accent6"/>
          </a:solidFill>
          <a:ln cap="flat" cmpd="sng" w="9525">
            <a:solidFill>
              <a:srgbClr val="000000"/>
            </a:solidFill>
            <a:prstDash val="solid"/>
            <a:miter lim="8000"/>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latin typeface="Helvetica Neue"/>
                <a:ea typeface="Helvetica Neue"/>
                <a:cs typeface="Helvetica Neue"/>
                <a:sym typeface="Helvetica Neue"/>
              </a:rPr>
              <a:t>Hand Gesture Recognition Model</a:t>
            </a:r>
            <a:endParaRPr b="1" sz="2000">
              <a:latin typeface="Helvetica Neue"/>
              <a:ea typeface="Helvetica Neue"/>
              <a:cs typeface="Helvetica Neue"/>
              <a:sym typeface="Helvetica Neue"/>
            </a:endParaRPr>
          </a:p>
        </p:txBody>
      </p:sp>
      <p:sp>
        <p:nvSpPr>
          <p:cNvPr id="182" name="Google Shape;182;p23"/>
          <p:cNvSpPr txBox="1"/>
          <p:nvPr/>
        </p:nvSpPr>
        <p:spPr>
          <a:xfrm>
            <a:off x="7519400" y="2053775"/>
            <a:ext cx="1683000" cy="1108200"/>
          </a:xfrm>
          <a:prstGeom prst="rect">
            <a:avLst/>
          </a:prstGeom>
          <a:solidFill>
            <a:schemeClr val="accent6"/>
          </a:solidFill>
          <a:ln cap="flat" cmpd="sng" w="9525">
            <a:solidFill>
              <a:srgbClr val="000000"/>
            </a:solidFill>
            <a:prstDash val="solid"/>
            <a:miter lim="8000"/>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latin typeface="Helvetica Neue"/>
                <a:ea typeface="Helvetica Neue"/>
                <a:cs typeface="Helvetica Neue"/>
                <a:sym typeface="Helvetica Neue"/>
              </a:rPr>
              <a:t>Recognized Hand Gestures</a:t>
            </a:r>
            <a:endParaRPr b="1" sz="2000">
              <a:latin typeface="Helvetica Neue"/>
              <a:ea typeface="Helvetica Neue"/>
              <a:cs typeface="Helvetica Neue"/>
              <a:sym typeface="Helvetica Neue"/>
            </a:endParaRPr>
          </a:p>
        </p:txBody>
      </p:sp>
      <p:sp>
        <p:nvSpPr>
          <p:cNvPr id="183" name="Google Shape;183;p23"/>
          <p:cNvSpPr txBox="1"/>
          <p:nvPr/>
        </p:nvSpPr>
        <p:spPr>
          <a:xfrm>
            <a:off x="4224913" y="4703375"/>
            <a:ext cx="2043900" cy="1108200"/>
          </a:xfrm>
          <a:prstGeom prst="rect">
            <a:avLst/>
          </a:prstGeom>
          <a:solidFill>
            <a:schemeClr val="accent6"/>
          </a:solidFill>
          <a:ln cap="flat" cmpd="sng" w="9525">
            <a:solidFill>
              <a:srgbClr val="000000"/>
            </a:solidFill>
            <a:prstDash val="solid"/>
            <a:miter lim="8000"/>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latin typeface="Helvetica Neue"/>
                <a:ea typeface="Helvetica Neue"/>
                <a:cs typeface="Helvetica Neue"/>
                <a:sym typeface="Helvetica Neue"/>
              </a:rPr>
              <a:t>Changing the input video source to OBS</a:t>
            </a:r>
            <a:endParaRPr b="1" sz="2000">
              <a:latin typeface="Helvetica Neue"/>
              <a:ea typeface="Helvetica Neue"/>
              <a:cs typeface="Helvetica Neue"/>
              <a:sym typeface="Helvetica Neue"/>
            </a:endParaRPr>
          </a:p>
        </p:txBody>
      </p:sp>
      <p:sp>
        <p:nvSpPr>
          <p:cNvPr id="184" name="Google Shape;184;p23"/>
          <p:cNvSpPr txBox="1"/>
          <p:nvPr/>
        </p:nvSpPr>
        <p:spPr>
          <a:xfrm>
            <a:off x="10295925" y="1935575"/>
            <a:ext cx="1428300" cy="1416000"/>
          </a:xfrm>
          <a:prstGeom prst="rect">
            <a:avLst/>
          </a:prstGeom>
          <a:solidFill>
            <a:schemeClr val="accent6"/>
          </a:solidFill>
          <a:ln cap="flat" cmpd="sng" w="9525">
            <a:solidFill>
              <a:srgbClr val="000000"/>
            </a:solidFill>
            <a:prstDash val="solid"/>
            <a:miter lim="8000"/>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latin typeface="Helvetica Neue"/>
                <a:ea typeface="Helvetica Neue"/>
                <a:cs typeface="Helvetica Neue"/>
                <a:sym typeface="Helvetica Neue"/>
              </a:rPr>
              <a:t>Mapping Gestures to Smart Reactions</a:t>
            </a:r>
            <a:endParaRPr b="1" sz="2000">
              <a:latin typeface="Helvetica Neue"/>
              <a:ea typeface="Helvetica Neue"/>
              <a:cs typeface="Helvetica Neue"/>
              <a:sym typeface="Helvetica Neue"/>
            </a:endParaRPr>
          </a:p>
        </p:txBody>
      </p:sp>
      <p:sp>
        <p:nvSpPr>
          <p:cNvPr id="185" name="Google Shape;185;p23"/>
          <p:cNvSpPr/>
          <p:nvPr/>
        </p:nvSpPr>
        <p:spPr>
          <a:xfrm>
            <a:off x="3874725" y="2546675"/>
            <a:ext cx="789900" cy="368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3"/>
          <p:cNvSpPr/>
          <p:nvPr/>
        </p:nvSpPr>
        <p:spPr>
          <a:xfrm>
            <a:off x="10942100" y="3599125"/>
            <a:ext cx="334800" cy="8004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3"/>
          <p:cNvSpPr/>
          <p:nvPr/>
        </p:nvSpPr>
        <p:spPr>
          <a:xfrm>
            <a:off x="9606115" y="5073125"/>
            <a:ext cx="681900" cy="368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3"/>
          <p:cNvSpPr/>
          <p:nvPr/>
        </p:nvSpPr>
        <p:spPr>
          <a:xfrm>
            <a:off x="6466600" y="5073125"/>
            <a:ext cx="742200" cy="368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3"/>
          <p:cNvSpPr/>
          <p:nvPr/>
        </p:nvSpPr>
        <p:spPr>
          <a:xfrm>
            <a:off x="845500" y="1022675"/>
            <a:ext cx="742200" cy="11082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3"/>
          <p:cNvSpPr/>
          <p:nvPr/>
        </p:nvSpPr>
        <p:spPr>
          <a:xfrm>
            <a:off x="2730225" y="1561000"/>
            <a:ext cx="412200" cy="645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3"/>
          <p:cNvSpPr txBox="1"/>
          <p:nvPr/>
        </p:nvSpPr>
        <p:spPr>
          <a:xfrm>
            <a:off x="1051450" y="4703375"/>
            <a:ext cx="2043900" cy="1108200"/>
          </a:xfrm>
          <a:prstGeom prst="rect">
            <a:avLst/>
          </a:prstGeom>
          <a:solidFill>
            <a:schemeClr val="accent6"/>
          </a:solidFill>
          <a:ln cap="flat" cmpd="sng" w="9525">
            <a:solidFill>
              <a:srgbClr val="000000"/>
            </a:solidFill>
            <a:prstDash val="solid"/>
            <a:miter lim="8000"/>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latin typeface="Helvetica Neue"/>
                <a:ea typeface="Helvetica Neue"/>
                <a:cs typeface="Helvetica Neue"/>
                <a:sym typeface="Helvetica Neue"/>
              </a:rPr>
              <a:t>Smart Reactions in Virtual meets</a:t>
            </a:r>
            <a:endParaRPr b="1" sz="2000">
              <a:latin typeface="Helvetica Neue"/>
              <a:ea typeface="Helvetica Neue"/>
              <a:cs typeface="Helvetica Neue"/>
              <a:sym typeface="Helvetica Neue"/>
            </a:endParaRPr>
          </a:p>
        </p:txBody>
      </p:sp>
      <p:sp>
        <p:nvSpPr>
          <p:cNvPr id="192" name="Google Shape;192;p23"/>
          <p:cNvSpPr/>
          <p:nvPr/>
        </p:nvSpPr>
        <p:spPr>
          <a:xfrm>
            <a:off x="3289038" y="5073125"/>
            <a:ext cx="742200" cy="368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3"/>
          <p:cNvSpPr/>
          <p:nvPr/>
        </p:nvSpPr>
        <p:spPr>
          <a:xfrm>
            <a:off x="6635463" y="2524700"/>
            <a:ext cx="789900" cy="368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3"/>
          <p:cNvSpPr/>
          <p:nvPr/>
        </p:nvSpPr>
        <p:spPr>
          <a:xfrm>
            <a:off x="9354200" y="2524700"/>
            <a:ext cx="789900" cy="368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3"/>
          <p:cNvSpPr/>
          <p:nvPr/>
        </p:nvSpPr>
        <p:spPr>
          <a:xfrm>
            <a:off x="941675" y="5900200"/>
            <a:ext cx="1244100" cy="158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0" name="Shape 200"/>
        <p:cNvGrpSpPr/>
        <p:nvPr/>
      </p:nvGrpSpPr>
      <p:grpSpPr>
        <a:xfrm>
          <a:off x="0" y="0"/>
          <a:ext cx="0" cy="0"/>
          <a:chOff x="0" y="0"/>
          <a:chExt cx="0" cy="0"/>
        </a:xfrm>
      </p:grpSpPr>
      <p:sp>
        <p:nvSpPr>
          <p:cNvPr id="201" name="Google Shape;201;p24"/>
          <p:cNvSpPr txBox="1"/>
          <p:nvPr>
            <p:ph type="title"/>
          </p:nvPr>
        </p:nvSpPr>
        <p:spPr>
          <a:xfrm>
            <a:off x="2257214" y="2694018"/>
            <a:ext cx="5406902" cy="146996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Libre Franklin"/>
              <a:buNone/>
            </a:pPr>
            <a:r>
              <a:rPr lang="en-US">
                <a:latin typeface="Libre Franklin"/>
                <a:ea typeface="Libre Franklin"/>
                <a:cs typeface="Libre Franklin"/>
                <a:sym typeface="Libre Franklin"/>
              </a:rPr>
              <a:t>Novelty of the Project</a:t>
            </a:r>
            <a:endParaRPr/>
          </a:p>
        </p:txBody>
      </p:sp>
      <p:pic>
        <p:nvPicPr>
          <p:cNvPr id="202" name="Google Shape;202;p24"/>
          <p:cNvPicPr preferRelativeResize="0"/>
          <p:nvPr/>
        </p:nvPicPr>
        <p:blipFill>
          <a:blip r:embed="rId3">
            <a:alphaModFix/>
          </a:blip>
          <a:stretch>
            <a:fillRect/>
          </a:stretch>
        </p:blipFill>
        <p:spPr>
          <a:xfrm>
            <a:off x="693375" y="2773263"/>
            <a:ext cx="1311475" cy="1311475"/>
          </a:xfrm>
          <a:prstGeom prst="rect">
            <a:avLst/>
          </a:prstGeom>
          <a:noFill/>
          <a:ln>
            <a:noFill/>
          </a:ln>
        </p:spPr>
      </p:pic>
      <p:pic>
        <p:nvPicPr>
          <p:cNvPr id="203" name="Google Shape;203;p24"/>
          <p:cNvPicPr preferRelativeResize="0"/>
          <p:nvPr/>
        </p:nvPicPr>
        <p:blipFill>
          <a:blip r:embed="rId3">
            <a:alphaModFix amt="9000"/>
          </a:blip>
          <a:stretch>
            <a:fillRect/>
          </a:stretch>
        </p:blipFill>
        <p:spPr>
          <a:xfrm>
            <a:off x="6794750" y="911925"/>
            <a:ext cx="5129775" cy="5129750"/>
          </a:xfrm>
          <a:prstGeom prst="rect">
            <a:avLst/>
          </a:prstGeom>
          <a:noFill/>
          <a:ln>
            <a:noFill/>
          </a:ln>
        </p:spPr>
      </p:pic>
      <p:sp>
        <p:nvSpPr>
          <p:cNvPr id="204" name="Google Shape;204;p24"/>
          <p:cNvSpPr txBox="1"/>
          <p:nvPr>
            <p:ph idx="1" type="body"/>
          </p:nvPr>
        </p:nvSpPr>
        <p:spPr>
          <a:xfrm>
            <a:off x="2407138" y="3884245"/>
            <a:ext cx="4923600" cy="2292600"/>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1800"/>
              <a:buChar char="●"/>
            </a:pPr>
            <a:r>
              <a:rPr lang="en-US" sz="1800">
                <a:latin typeface="Quattrocento Sans"/>
                <a:ea typeface="Quattrocento Sans"/>
                <a:cs typeface="Quattrocento Sans"/>
                <a:sym typeface="Quattrocento Sans"/>
              </a:rPr>
              <a:t>Below we have discussed how our proposed methodology is a novel approach towards solving the aforementioned problem statement.</a:t>
            </a:r>
            <a:endParaRPr/>
          </a:p>
          <a:p>
            <a:pPr indent="-50800" lvl="0" marL="228600" rtl="0" algn="just">
              <a:lnSpc>
                <a:spcPct val="90000"/>
              </a:lnSpc>
              <a:spcBef>
                <a:spcPts val="1000"/>
              </a:spcBef>
              <a:spcAft>
                <a:spcPts val="1600"/>
              </a:spcAft>
              <a:buClr>
                <a:schemeClr val="dk1"/>
              </a:buClr>
              <a:buSzPts val="2800"/>
              <a:buNone/>
            </a:pPr>
            <a:r>
              <a:t/>
            </a:r>
            <a:endParaRPr>
              <a:latin typeface="Quattrocento Sans"/>
              <a:ea typeface="Quattrocento Sans"/>
              <a:cs typeface="Quattrocento Sans"/>
              <a:sym typeface="Quattrocento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5"/>
          <p:cNvSpPr txBox="1"/>
          <p:nvPr>
            <p:ph idx="1" type="subTitle"/>
          </p:nvPr>
        </p:nvSpPr>
        <p:spPr>
          <a:xfrm>
            <a:off x="866850" y="2090250"/>
            <a:ext cx="10402200" cy="4054500"/>
          </a:xfrm>
          <a:prstGeom prst="rect">
            <a:avLst/>
          </a:prstGeom>
        </p:spPr>
        <p:txBody>
          <a:bodyPr anchorCtr="0" anchor="t" bIns="121900" lIns="121900" spcFirstLastPara="1" rIns="121900" wrap="square" tIns="121900">
            <a:noAutofit/>
          </a:bodyPr>
          <a:lstStyle/>
          <a:p>
            <a:pPr indent="0" lvl="0" marL="0" rtl="0" algn="just">
              <a:spcBef>
                <a:spcPts val="0"/>
              </a:spcBef>
              <a:spcAft>
                <a:spcPts val="0"/>
              </a:spcAft>
              <a:buNone/>
            </a:pPr>
            <a:r>
              <a:t/>
            </a:r>
            <a:endParaRPr sz="2000">
              <a:latin typeface="Roboto"/>
              <a:ea typeface="Roboto"/>
              <a:cs typeface="Roboto"/>
              <a:sym typeface="Roboto"/>
            </a:endParaRPr>
          </a:p>
          <a:p>
            <a:pPr indent="-355600" lvl="0" marL="457200" rtl="0" algn="just">
              <a:spcBef>
                <a:spcPts val="0"/>
              </a:spcBef>
              <a:spcAft>
                <a:spcPts val="0"/>
              </a:spcAft>
              <a:buSzPts val="2000"/>
              <a:buFont typeface="Roboto"/>
              <a:buChar char="●"/>
            </a:pPr>
            <a:r>
              <a:rPr lang="en-US" sz="2000">
                <a:latin typeface="Roboto"/>
                <a:ea typeface="Roboto"/>
                <a:cs typeface="Roboto"/>
                <a:sym typeface="Roboto"/>
              </a:rPr>
              <a:t>There are lots of emoji reactions </a:t>
            </a:r>
            <a:r>
              <a:rPr lang="en-US" sz="2000">
                <a:latin typeface="Roboto"/>
                <a:ea typeface="Roboto"/>
                <a:cs typeface="Roboto"/>
                <a:sym typeface="Roboto"/>
              </a:rPr>
              <a:t>available in virtual meeting applications but for sending those, we have to select a reaction by clicking over the emoticons. </a:t>
            </a:r>
            <a:endParaRPr sz="2000">
              <a:latin typeface="Roboto"/>
              <a:ea typeface="Roboto"/>
              <a:cs typeface="Roboto"/>
              <a:sym typeface="Roboto"/>
            </a:endParaRPr>
          </a:p>
          <a:p>
            <a:pPr indent="0" lvl="0" marL="457200" rtl="0" algn="just">
              <a:spcBef>
                <a:spcPts val="0"/>
              </a:spcBef>
              <a:spcAft>
                <a:spcPts val="0"/>
              </a:spcAft>
              <a:buNone/>
            </a:pPr>
            <a:r>
              <a:t/>
            </a:r>
            <a:endParaRPr sz="2000">
              <a:latin typeface="Roboto"/>
              <a:ea typeface="Roboto"/>
              <a:cs typeface="Roboto"/>
              <a:sym typeface="Roboto"/>
            </a:endParaRPr>
          </a:p>
          <a:p>
            <a:pPr indent="-355600" lvl="0" marL="457200" rtl="0" algn="just">
              <a:spcBef>
                <a:spcPts val="0"/>
              </a:spcBef>
              <a:spcAft>
                <a:spcPts val="0"/>
              </a:spcAft>
              <a:buSzPts val="2000"/>
              <a:buFont typeface="Roboto"/>
              <a:buChar char="●"/>
            </a:pPr>
            <a:r>
              <a:rPr lang="en-US" sz="2000">
                <a:latin typeface="Roboto"/>
                <a:ea typeface="Roboto"/>
                <a:cs typeface="Roboto"/>
                <a:sym typeface="Roboto"/>
              </a:rPr>
              <a:t>Instead of leaving the stickers or emoji in the chat,  we can directly display the emoji filters along side the users’ real-time video. </a:t>
            </a:r>
            <a:endParaRPr sz="2000">
              <a:latin typeface="Roboto"/>
              <a:ea typeface="Roboto"/>
              <a:cs typeface="Roboto"/>
              <a:sym typeface="Roboto"/>
            </a:endParaRPr>
          </a:p>
          <a:p>
            <a:pPr indent="0" lvl="0" marL="457200" rtl="0" algn="just">
              <a:spcBef>
                <a:spcPts val="0"/>
              </a:spcBef>
              <a:spcAft>
                <a:spcPts val="0"/>
              </a:spcAft>
              <a:buNone/>
            </a:pPr>
            <a:r>
              <a:t/>
            </a:r>
            <a:endParaRPr sz="2000">
              <a:latin typeface="Roboto"/>
              <a:ea typeface="Roboto"/>
              <a:cs typeface="Roboto"/>
              <a:sym typeface="Roboto"/>
            </a:endParaRPr>
          </a:p>
          <a:p>
            <a:pPr indent="-355600" lvl="0" marL="457200" rtl="0" algn="just">
              <a:spcBef>
                <a:spcPts val="0"/>
              </a:spcBef>
              <a:spcAft>
                <a:spcPts val="0"/>
              </a:spcAft>
              <a:buSzPts val="2000"/>
              <a:buFont typeface="Roboto"/>
              <a:buChar char="●"/>
            </a:pPr>
            <a:r>
              <a:rPr lang="en-US" sz="2000">
                <a:latin typeface="Roboto"/>
                <a:ea typeface="Roboto"/>
                <a:cs typeface="Roboto"/>
                <a:sym typeface="Roboto"/>
              </a:rPr>
              <a:t>All we need is to show the hand gestures in front of the camera to express our reactions and this can be done without interrupting the flow of the meeting. </a:t>
            </a:r>
            <a:endParaRPr sz="2000">
              <a:latin typeface="Roboto"/>
              <a:ea typeface="Roboto"/>
              <a:cs typeface="Roboto"/>
              <a:sym typeface="Roboto"/>
            </a:endParaRPr>
          </a:p>
          <a:p>
            <a:pPr indent="0" lvl="0" marL="457200" rtl="0" algn="just">
              <a:spcBef>
                <a:spcPts val="0"/>
              </a:spcBef>
              <a:spcAft>
                <a:spcPts val="0"/>
              </a:spcAft>
              <a:buNone/>
            </a:pPr>
            <a:r>
              <a:t/>
            </a:r>
            <a:endParaRPr sz="2000">
              <a:latin typeface="Roboto"/>
              <a:ea typeface="Roboto"/>
              <a:cs typeface="Roboto"/>
              <a:sym typeface="Roboto"/>
            </a:endParaRPr>
          </a:p>
          <a:p>
            <a:pPr indent="-355600" lvl="0" marL="457200" rtl="0" algn="just">
              <a:spcBef>
                <a:spcPts val="0"/>
              </a:spcBef>
              <a:spcAft>
                <a:spcPts val="0"/>
              </a:spcAft>
              <a:buSzPts val="2000"/>
              <a:buFont typeface="Roboto"/>
              <a:buChar char="●"/>
            </a:pPr>
            <a:r>
              <a:rPr lang="en-US" sz="2000">
                <a:latin typeface="Roboto"/>
                <a:ea typeface="Roboto"/>
                <a:cs typeface="Roboto"/>
                <a:sym typeface="Roboto"/>
              </a:rPr>
              <a:t>It will really add to the interactivity of the meetings and will be loved by the attendees too. </a:t>
            </a:r>
            <a:endParaRPr sz="200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5" name="Shape 215"/>
        <p:cNvGrpSpPr/>
        <p:nvPr/>
      </p:nvGrpSpPr>
      <p:grpSpPr>
        <a:xfrm>
          <a:off x="0" y="0"/>
          <a:ext cx="0" cy="0"/>
          <a:chOff x="0" y="0"/>
          <a:chExt cx="0" cy="0"/>
        </a:xfrm>
      </p:grpSpPr>
      <p:sp>
        <p:nvSpPr>
          <p:cNvPr id="216" name="Google Shape;216;p26"/>
          <p:cNvSpPr txBox="1"/>
          <p:nvPr>
            <p:ph type="title"/>
          </p:nvPr>
        </p:nvSpPr>
        <p:spPr>
          <a:xfrm>
            <a:off x="2128500" y="1418475"/>
            <a:ext cx="4350900" cy="1204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Libre Franklin"/>
              <a:buNone/>
            </a:pPr>
            <a:r>
              <a:rPr lang="en-US">
                <a:latin typeface="Libre Franklin"/>
                <a:ea typeface="Libre Franklin"/>
                <a:cs typeface="Libre Franklin"/>
                <a:sym typeface="Libre Franklin"/>
              </a:rPr>
              <a:t>Real - Time Usage</a:t>
            </a:r>
            <a:endParaRPr/>
          </a:p>
        </p:txBody>
      </p:sp>
      <p:sp>
        <p:nvSpPr>
          <p:cNvPr id="217" name="Google Shape;217;p26"/>
          <p:cNvSpPr txBox="1"/>
          <p:nvPr>
            <p:ph idx="1" type="body"/>
          </p:nvPr>
        </p:nvSpPr>
        <p:spPr>
          <a:xfrm>
            <a:off x="1749900" y="2670897"/>
            <a:ext cx="4957200" cy="1092600"/>
          </a:xfrm>
          <a:prstGeom prst="rect">
            <a:avLst/>
          </a:prstGeom>
          <a:noFill/>
          <a:ln>
            <a:noFill/>
          </a:ln>
        </p:spPr>
        <p:txBody>
          <a:bodyPr anchorCtr="0" anchor="t" bIns="45700" lIns="91425" spcFirstLastPara="1" rIns="91425" wrap="square" tIns="45700">
            <a:normAutofit lnSpcReduction="10000"/>
          </a:bodyPr>
          <a:lstStyle/>
          <a:p>
            <a:pPr indent="-228600" lvl="0" marL="228600" rtl="0" algn="just">
              <a:lnSpc>
                <a:spcPct val="90000"/>
              </a:lnSpc>
              <a:spcBef>
                <a:spcPts val="0"/>
              </a:spcBef>
              <a:spcAft>
                <a:spcPts val="0"/>
              </a:spcAft>
              <a:buClr>
                <a:schemeClr val="dk1"/>
              </a:buClr>
              <a:buSzPts val="1800"/>
              <a:buChar char="●"/>
            </a:pPr>
            <a:r>
              <a:rPr lang="en-US" sz="1800">
                <a:latin typeface="Quattrocento Sans"/>
                <a:ea typeface="Quattrocento Sans"/>
                <a:cs typeface="Quattrocento Sans"/>
                <a:sym typeface="Quattrocento Sans"/>
              </a:rPr>
              <a:t>Below we have discussed how our proposed </a:t>
            </a:r>
            <a:r>
              <a:rPr lang="en-US" sz="1800">
                <a:latin typeface="Quattrocento Sans"/>
                <a:ea typeface="Quattrocento Sans"/>
                <a:cs typeface="Quattrocento Sans"/>
                <a:sym typeface="Quattrocento Sans"/>
              </a:rPr>
              <a:t>methodology</a:t>
            </a:r>
            <a:r>
              <a:rPr lang="en-US" sz="1800">
                <a:latin typeface="Quattrocento Sans"/>
                <a:ea typeface="Quattrocento Sans"/>
                <a:cs typeface="Quattrocento Sans"/>
                <a:sym typeface="Quattrocento Sans"/>
              </a:rPr>
              <a:t> can be used in Real-time applications</a:t>
            </a:r>
            <a:endParaRPr/>
          </a:p>
          <a:p>
            <a:pPr indent="-50800" lvl="0" marL="228600" rtl="0" algn="just">
              <a:lnSpc>
                <a:spcPct val="90000"/>
              </a:lnSpc>
              <a:spcBef>
                <a:spcPts val="1000"/>
              </a:spcBef>
              <a:spcAft>
                <a:spcPts val="1600"/>
              </a:spcAft>
              <a:buClr>
                <a:schemeClr val="dk1"/>
              </a:buClr>
              <a:buSzPts val="2800"/>
              <a:buNone/>
            </a:pPr>
            <a:r>
              <a:t/>
            </a:r>
            <a:endParaRPr>
              <a:latin typeface="Quattrocento Sans"/>
              <a:ea typeface="Quattrocento Sans"/>
              <a:cs typeface="Quattrocento Sans"/>
              <a:sym typeface="Quattrocento Sans"/>
            </a:endParaRPr>
          </a:p>
        </p:txBody>
      </p:sp>
      <p:pic>
        <p:nvPicPr>
          <p:cNvPr id="218" name="Google Shape;218;p26"/>
          <p:cNvPicPr preferRelativeResize="0"/>
          <p:nvPr/>
        </p:nvPicPr>
        <p:blipFill>
          <a:blip r:embed="rId3">
            <a:alphaModFix/>
          </a:blip>
          <a:stretch>
            <a:fillRect/>
          </a:stretch>
        </p:blipFill>
        <p:spPr>
          <a:xfrm>
            <a:off x="545125" y="1418475"/>
            <a:ext cx="1204774" cy="1204774"/>
          </a:xfrm>
          <a:prstGeom prst="rect">
            <a:avLst/>
          </a:prstGeom>
          <a:noFill/>
          <a:ln>
            <a:noFill/>
          </a:ln>
        </p:spPr>
      </p:pic>
      <p:pic>
        <p:nvPicPr>
          <p:cNvPr id="219" name="Google Shape;219;p26"/>
          <p:cNvPicPr preferRelativeResize="0"/>
          <p:nvPr/>
        </p:nvPicPr>
        <p:blipFill>
          <a:blip r:embed="rId4">
            <a:alphaModFix amt="7000"/>
          </a:blip>
          <a:stretch>
            <a:fillRect/>
          </a:stretch>
        </p:blipFill>
        <p:spPr>
          <a:xfrm>
            <a:off x="6707100" y="836075"/>
            <a:ext cx="5185850" cy="5185850"/>
          </a:xfrm>
          <a:prstGeom prst="rect">
            <a:avLst/>
          </a:prstGeom>
          <a:noFill/>
          <a:ln>
            <a:noFill/>
          </a:ln>
        </p:spPr>
      </p:pic>
      <p:pic>
        <p:nvPicPr>
          <p:cNvPr id="220" name="Google Shape;220;p26" title="sign language detection"/>
          <p:cNvPicPr preferRelativeResize="0"/>
          <p:nvPr/>
        </p:nvPicPr>
        <p:blipFill>
          <a:blip r:embed="rId5">
            <a:alphaModFix/>
          </a:blip>
          <a:stretch>
            <a:fillRect/>
          </a:stretch>
        </p:blipFill>
        <p:spPr>
          <a:xfrm>
            <a:off x="2128502" y="3589150"/>
            <a:ext cx="4455325" cy="2797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7"/>
          <p:cNvSpPr txBox="1"/>
          <p:nvPr/>
        </p:nvSpPr>
        <p:spPr>
          <a:xfrm>
            <a:off x="799925" y="1813100"/>
            <a:ext cx="10060200" cy="4526100"/>
          </a:xfrm>
          <a:prstGeom prst="rect">
            <a:avLst/>
          </a:prstGeom>
          <a:noFill/>
          <a:ln>
            <a:noFill/>
          </a:ln>
        </p:spPr>
        <p:txBody>
          <a:bodyPr anchorCtr="0" anchor="t" bIns="91425" lIns="91425" spcFirstLastPara="1" rIns="91425" wrap="square" tIns="91425">
            <a:spAutoFit/>
          </a:bodyPr>
          <a:lstStyle/>
          <a:p>
            <a:pPr indent="-355600" lvl="0" marL="457200" rtl="0" algn="just">
              <a:lnSpc>
                <a:spcPct val="115000"/>
              </a:lnSpc>
              <a:spcBef>
                <a:spcPts val="0"/>
              </a:spcBef>
              <a:spcAft>
                <a:spcPts val="0"/>
              </a:spcAft>
              <a:buClr>
                <a:srgbClr val="666666"/>
              </a:buClr>
              <a:buSzPts val="2000"/>
              <a:buFont typeface="Roboto"/>
              <a:buAutoNum type="arabicPeriod"/>
            </a:pPr>
            <a:r>
              <a:rPr lang="en-US" sz="2000">
                <a:solidFill>
                  <a:srgbClr val="666666"/>
                </a:solidFill>
                <a:latin typeface="Roboto"/>
                <a:ea typeface="Roboto"/>
                <a:cs typeface="Roboto"/>
                <a:sym typeface="Roboto"/>
              </a:rPr>
              <a:t>This solution could be very helpful in this new normal where online meetings and virtual education is essential. </a:t>
            </a:r>
            <a:endParaRPr sz="2000">
              <a:solidFill>
                <a:srgbClr val="666666"/>
              </a:solidFill>
              <a:latin typeface="Roboto"/>
              <a:ea typeface="Roboto"/>
              <a:cs typeface="Roboto"/>
              <a:sym typeface="Roboto"/>
            </a:endParaRPr>
          </a:p>
          <a:p>
            <a:pPr indent="-355600" lvl="0" marL="457200" rtl="0" algn="just">
              <a:lnSpc>
                <a:spcPct val="115000"/>
              </a:lnSpc>
              <a:spcBef>
                <a:spcPts val="0"/>
              </a:spcBef>
              <a:spcAft>
                <a:spcPts val="0"/>
              </a:spcAft>
              <a:buClr>
                <a:srgbClr val="666666"/>
              </a:buClr>
              <a:buSzPts val="2000"/>
              <a:buFont typeface="Roboto"/>
              <a:buAutoNum type="arabicPeriod"/>
            </a:pPr>
            <a:r>
              <a:rPr lang="en-US" sz="2000">
                <a:solidFill>
                  <a:srgbClr val="666666"/>
                </a:solidFill>
                <a:latin typeface="Roboto"/>
                <a:ea typeface="Roboto"/>
                <a:cs typeface="Roboto"/>
                <a:sym typeface="Roboto"/>
              </a:rPr>
              <a:t>We can use this solution in any online meeting-  lectures, classes, seminars, meetings, conferences etc.</a:t>
            </a:r>
            <a:endParaRPr sz="2000">
              <a:solidFill>
                <a:srgbClr val="666666"/>
              </a:solidFill>
              <a:latin typeface="Roboto"/>
              <a:ea typeface="Roboto"/>
              <a:cs typeface="Roboto"/>
              <a:sym typeface="Roboto"/>
            </a:endParaRPr>
          </a:p>
          <a:p>
            <a:pPr indent="-355600" lvl="0" marL="457200" rtl="0" algn="just">
              <a:lnSpc>
                <a:spcPct val="115000"/>
              </a:lnSpc>
              <a:spcBef>
                <a:spcPts val="0"/>
              </a:spcBef>
              <a:spcAft>
                <a:spcPts val="0"/>
              </a:spcAft>
              <a:buClr>
                <a:srgbClr val="666666"/>
              </a:buClr>
              <a:buSzPts val="2000"/>
              <a:buFont typeface="Roboto"/>
              <a:buAutoNum type="arabicPeriod"/>
            </a:pPr>
            <a:r>
              <a:rPr lang="en-US" sz="2100">
                <a:solidFill>
                  <a:srgbClr val="666666"/>
                </a:solidFill>
                <a:latin typeface="Lato"/>
                <a:ea typeface="Lato"/>
                <a:cs typeface="Lato"/>
                <a:sym typeface="Lato"/>
              </a:rPr>
              <a:t>One very interesting use-case is for using sign language. For the people who can not speak, it's very hard to communicate with other people as most of the time the other party does not know the sign language. But, with this innovative technology, they can communicate very easily. We just have to make some custom gestures and let our machine understand them. The person can show their sign, which is ofcourse a hand gesture in front of the camera, our model will detect the sign made by that hand gesture and will display an appropriate emoji to the other users in the meeting.</a:t>
            </a:r>
            <a:endParaRPr sz="1200">
              <a:solidFill>
                <a:srgbClr val="222222"/>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8"/>
          <p:cNvSpPr txBox="1"/>
          <p:nvPr>
            <p:ph type="title"/>
          </p:nvPr>
        </p:nvSpPr>
        <p:spPr>
          <a:xfrm>
            <a:off x="973325" y="1758200"/>
            <a:ext cx="4401300" cy="1272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Hardware Requirements</a:t>
            </a:r>
            <a:endParaRPr/>
          </a:p>
        </p:txBody>
      </p:sp>
      <p:sp>
        <p:nvSpPr>
          <p:cNvPr id="233" name="Google Shape;233;p28"/>
          <p:cNvSpPr txBox="1"/>
          <p:nvPr/>
        </p:nvSpPr>
        <p:spPr>
          <a:xfrm>
            <a:off x="6695525" y="3297425"/>
            <a:ext cx="4931100" cy="2970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US" sz="2000">
                <a:solidFill>
                  <a:srgbClr val="666666"/>
                </a:solidFill>
                <a:latin typeface="Roboto"/>
                <a:ea typeface="Roboto"/>
                <a:cs typeface="Roboto"/>
                <a:sym typeface="Roboto"/>
              </a:rPr>
              <a:t>For Application Use:</a:t>
            </a:r>
            <a:endParaRPr sz="2000">
              <a:solidFill>
                <a:srgbClr val="666666"/>
              </a:solidFill>
              <a:latin typeface="Roboto"/>
              <a:ea typeface="Roboto"/>
              <a:cs typeface="Roboto"/>
              <a:sym typeface="Roboto"/>
            </a:endParaRPr>
          </a:p>
          <a:p>
            <a:pPr indent="-355600" lvl="0" marL="457200" rtl="0" algn="just">
              <a:lnSpc>
                <a:spcPct val="115000"/>
              </a:lnSpc>
              <a:spcBef>
                <a:spcPts val="0"/>
              </a:spcBef>
              <a:spcAft>
                <a:spcPts val="0"/>
              </a:spcAft>
              <a:buClr>
                <a:srgbClr val="3C78D8"/>
              </a:buClr>
              <a:buSzPts val="2000"/>
              <a:buFont typeface="Roboto"/>
              <a:buChar char="●"/>
            </a:pPr>
            <a:r>
              <a:rPr lang="en-US" sz="2000">
                <a:solidFill>
                  <a:srgbClr val="3C78D8"/>
                </a:solidFill>
                <a:latin typeface="Roboto"/>
                <a:ea typeface="Roboto"/>
                <a:cs typeface="Roboto"/>
                <a:sym typeface="Roboto"/>
              </a:rPr>
              <a:t>Open Broadcaster Software (OBS)</a:t>
            </a:r>
            <a:endParaRPr sz="2000">
              <a:solidFill>
                <a:srgbClr val="3C78D8"/>
              </a:solidFill>
              <a:latin typeface="Roboto"/>
              <a:ea typeface="Roboto"/>
              <a:cs typeface="Roboto"/>
              <a:sym typeface="Roboto"/>
            </a:endParaRPr>
          </a:p>
          <a:p>
            <a:pPr indent="-355600" lvl="0" marL="457200" rtl="0" algn="just">
              <a:lnSpc>
                <a:spcPct val="115000"/>
              </a:lnSpc>
              <a:spcBef>
                <a:spcPts val="0"/>
              </a:spcBef>
              <a:spcAft>
                <a:spcPts val="0"/>
              </a:spcAft>
              <a:buClr>
                <a:srgbClr val="3C78D8"/>
              </a:buClr>
              <a:buSzPts val="2000"/>
              <a:buFont typeface="Roboto"/>
              <a:buChar char="●"/>
            </a:pPr>
            <a:r>
              <a:rPr lang="en-US" sz="2000">
                <a:solidFill>
                  <a:srgbClr val="3C78D8"/>
                </a:solidFill>
                <a:latin typeface="Roboto"/>
                <a:ea typeface="Roboto"/>
                <a:cs typeface="Roboto"/>
                <a:sym typeface="Roboto"/>
              </a:rPr>
              <a:t>Any virtual meeting application like zoom meetings.</a:t>
            </a:r>
            <a:endParaRPr sz="2000">
              <a:solidFill>
                <a:srgbClr val="3C78D8"/>
              </a:solidFill>
              <a:latin typeface="Roboto"/>
              <a:ea typeface="Roboto"/>
              <a:cs typeface="Roboto"/>
              <a:sym typeface="Roboto"/>
            </a:endParaRPr>
          </a:p>
          <a:p>
            <a:pPr indent="0" lvl="0" marL="0" rtl="0" algn="just">
              <a:lnSpc>
                <a:spcPct val="115000"/>
              </a:lnSpc>
              <a:spcBef>
                <a:spcPts val="0"/>
              </a:spcBef>
              <a:spcAft>
                <a:spcPts val="0"/>
              </a:spcAft>
              <a:buNone/>
            </a:pPr>
            <a:r>
              <a:rPr lang="en-US" sz="2000">
                <a:solidFill>
                  <a:srgbClr val="666666"/>
                </a:solidFill>
                <a:latin typeface="Roboto"/>
                <a:ea typeface="Roboto"/>
                <a:cs typeface="Roboto"/>
                <a:sym typeface="Roboto"/>
              </a:rPr>
              <a:t>For </a:t>
            </a:r>
            <a:r>
              <a:rPr lang="en-US" sz="2000">
                <a:solidFill>
                  <a:srgbClr val="666666"/>
                </a:solidFill>
                <a:latin typeface="Roboto"/>
                <a:ea typeface="Roboto"/>
                <a:cs typeface="Roboto"/>
                <a:sym typeface="Roboto"/>
              </a:rPr>
              <a:t>training</a:t>
            </a:r>
            <a:r>
              <a:rPr lang="en-US" sz="2000">
                <a:solidFill>
                  <a:srgbClr val="666666"/>
                </a:solidFill>
                <a:latin typeface="Roboto"/>
                <a:ea typeface="Roboto"/>
                <a:cs typeface="Roboto"/>
                <a:sym typeface="Roboto"/>
              </a:rPr>
              <a:t> and developing solution (including the above mentioned):</a:t>
            </a:r>
            <a:endParaRPr sz="2000">
              <a:solidFill>
                <a:srgbClr val="666666"/>
              </a:solidFill>
              <a:latin typeface="Roboto"/>
              <a:ea typeface="Roboto"/>
              <a:cs typeface="Roboto"/>
              <a:sym typeface="Roboto"/>
            </a:endParaRPr>
          </a:p>
          <a:p>
            <a:pPr indent="-355600" lvl="0" marL="457200" rtl="0" algn="just">
              <a:lnSpc>
                <a:spcPct val="115000"/>
              </a:lnSpc>
              <a:spcBef>
                <a:spcPts val="0"/>
              </a:spcBef>
              <a:spcAft>
                <a:spcPts val="0"/>
              </a:spcAft>
              <a:buClr>
                <a:srgbClr val="3C78D8"/>
              </a:buClr>
              <a:buSzPts val="2000"/>
              <a:buFont typeface="Roboto"/>
              <a:buChar char="●"/>
            </a:pPr>
            <a:r>
              <a:rPr lang="en-US" sz="2000">
                <a:solidFill>
                  <a:srgbClr val="3C78D8"/>
                </a:solidFill>
                <a:latin typeface="Roboto"/>
                <a:ea typeface="Roboto"/>
                <a:cs typeface="Roboto"/>
                <a:sym typeface="Roboto"/>
              </a:rPr>
              <a:t>Python 3.6 or higher/ JS/ React</a:t>
            </a:r>
            <a:endParaRPr sz="2000">
              <a:solidFill>
                <a:srgbClr val="3C78D8"/>
              </a:solidFill>
              <a:latin typeface="Roboto"/>
              <a:ea typeface="Roboto"/>
              <a:cs typeface="Roboto"/>
              <a:sym typeface="Roboto"/>
            </a:endParaRPr>
          </a:p>
          <a:p>
            <a:pPr indent="-355600" lvl="0" marL="457200" rtl="0" algn="just">
              <a:lnSpc>
                <a:spcPct val="115000"/>
              </a:lnSpc>
              <a:spcBef>
                <a:spcPts val="0"/>
              </a:spcBef>
              <a:spcAft>
                <a:spcPts val="0"/>
              </a:spcAft>
              <a:buClr>
                <a:srgbClr val="3C78D8"/>
              </a:buClr>
              <a:buSzPts val="2000"/>
              <a:buFont typeface="Roboto"/>
              <a:buChar char="●"/>
            </a:pPr>
            <a:r>
              <a:rPr lang="en-US" sz="2000">
                <a:solidFill>
                  <a:srgbClr val="3C78D8"/>
                </a:solidFill>
                <a:latin typeface="Roboto"/>
                <a:ea typeface="Roboto"/>
                <a:cs typeface="Roboto"/>
                <a:sym typeface="Roboto"/>
              </a:rPr>
              <a:t>VS Code and Jupyter Notebook</a:t>
            </a:r>
            <a:endParaRPr sz="2000">
              <a:solidFill>
                <a:srgbClr val="3C78D8"/>
              </a:solidFill>
              <a:latin typeface="Roboto"/>
              <a:ea typeface="Roboto"/>
              <a:cs typeface="Roboto"/>
              <a:sym typeface="Roboto"/>
            </a:endParaRPr>
          </a:p>
        </p:txBody>
      </p:sp>
      <p:sp>
        <p:nvSpPr>
          <p:cNvPr id="234" name="Google Shape;234;p28"/>
          <p:cNvSpPr txBox="1"/>
          <p:nvPr>
            <p:ph idx="1" type="subTitle"/>
          </p:nvPr>
        </p:nvSpPr>
        <p:spPr>
          <a:xfrm>
            <a:off x="542875" y="3221250"/>
            <a:ext cx="4931100" cy="3214200"/>
          </a:xfrm>
          <a:prstGeom prst="rect">
            <a:avLst/>
          </a:prstGeom>
        </p:spPr>
        <p:txBody>
          <a:bodyPr anchorCtr="0" anchor="t" bIns="121900" lIns="121900" spcFirstLastPara="1" rIns="121900" wrap="square" tIns="121900">
            <a:noAutofit/>
          </a:bodyPr>
          <a:lstStyle/>
          <a:p>
            <a:pPr indent="0" lvl="0" marL="0" rtl="0" algn="l">
              <a:lnSpc>
                <a:spcPct val="105000"/>
              </a:lnSpc>
              <a:spcBef>
                <a:spcPts val="0"/>
              </a:spcBef>
              <a:spcAft>
                <a:spcPts val="0"/>
              </a:spcAft>
              <a:buSzPts val="275"/>
              <a:buNone/>
            </a:pPr>
            <a:r>
              <a:rPr lang="en-US" sz="2000">
                <a:solidFill>
                  <a:srgbClr val="666666"/>
                </a:solidFill>
                <a:latin typeface="Roboto"/>
                <a:ea typeface="Roboto"/>
                <a:cs typeface="Roboto"/>
                <a:sym typeface="Roboto"/>
              </a:rPr>
              <a:t>A Desktop or a Laptop with:</a:t>
            </a:r>
            <a:endParaRPr sz="2000">
              <a:solidFill>
                <a:srgbClr val="666666"/>
              </a:solidFill>
              <a:latin typeface="Roboto"/>
              <a:ea typeface="Roboto"/>
              <a:cs typeface="Roboto"/>
              <a:sym typeface="Roboto"/>
            </a:endParaRPr>
          </a:p>
          <a:p>
            <a:pPr indent="-355600" lvl="0" marL="457200" rtl="0" algn="l">
              <a:lnSpc>
                <a:spcPct val="105000"/>
              </a:lnSpc>
              <a:spcBef>
                <a:spcPts val="1600"/>
              </a:spcBef>
              <a:spcAft>
                <a:spcPts val="0"/>
              </a:spcAft>
              <a:buClr>
                <a:srgbClr val="3C78D8"/>
              </a:buClr>
              <a:buSzPts val="2000"/>
              <a:buFont typeface="Roboto"/>
              <a:buChar char="●"/>
            </a:pPr>
            <a:r>
              <a:rPr lang="en-US" sz="2000">
                <a:solidFill>
                  <a:srgbClr val="3C78D8"/>
                </a:solidFill>
                <a:latin typeface="Roboto"/>
                <a:ea typeface="Roboto"/>
                <a:cs typeface="Roboto"/>
                <a:sym typeface="Roboto"/>
              </a:rPr>
              <a:t>RAM - At least 4GB</a:t>
            </a:r>
            <a:endParaRPr sz="2000">
              <a:solidFill>
                <a:srgbClr val="3C78D8"/>
              </a:solidFill>
              <a:latin typeface="Roboto"/>
              <a:ea typeface="Roboto"/>
              <a:cs typeface="Roboto"/>
              <a:sym typeface="Roboto"/>
            </a:endParaRPr>
          </a:p>
          <a:p>
            <a:pPr indent="-355600" lvl="0" marL="457200" rtl="0" algn="l">
              <a:lnSpc>
                <a:spcPct val="105000"/>
              </a:lnSpc>
              <a:spcBef>
                <a:spcPts val="0"/>
              </a:spcBef>
              <a:spcAft>
                <a:spcPts val="0"/>
              </a:spcAft>
              <a:buClr>
                <a:srgbClr val="3C78D8"/>
              </a:buClr>
              <a:buSzPts val="2000"/>
              <a:buFont typeface="Roboto"/>
              <a:buChar char="●"/>
            </a:pPr>
            <a:r>
              <a:rPr lang="en-US" sz="2000">
                <a:solidFill>
                  <a:srgbClr val="3C78D8"/>
                </a:solidFill>
                <a:latin typeface="Roboto"/>
                <a:ea typeface="Roboto"/>
                <a:cs typeface="Roboto"/>
                <a:sym typeface="Roboto"/>
              </a:rPr>
              <a:t>External or Internal Webcam</a:t>
            </a:r>
            <a:endParaRPr sz="2000">
              <a:solidFill>
                <a:srgbClr val="3C78D8"/>
              </a:solidFill>
              <a:latin typeface="Roboto"/>
              <a:ea typeface="Roboto"/>
              <a:cs typeface="Roboto"/>
              <a:sym typeface="Roboto"/>
            </a:endParaRPr>
          </a:p>
          <a:p>
            <a:pPr indent="-355600" lvl="0" marL="457200" rtl="0" algn="l">
              <a:lnSpc>
                <a:spcPct val="105000"/>
              </a:lnSpc>
              <a:spcBef>
                <a:spcPts val="0"/>
              </a:spcBef>
              <a:spcAft>
                <a:spcPts val="0"/>
              </a:spcAft>
              <a:buClr>
                <a:srgbClr val="3C78D8"/>
              </a:buClr>
              <a:buSzPts val="2000"/>
              <a:buFont typeface="Roboto"/>
              <a:buChar char="●"/>
            </a:pPr>
            <a:r>
              <a:rPr lang="en-US" sz="2000">
                <a:solidFill>
                  <a:srgbClr val="3C78D8"/>
                </a:solidFill>
                <a:latin typeface="Roboto"/>
                <a:ea typeface="Roboto"/>
                <a:cs typeface="Roboto"/>
                <a:sym typeface="Roboto"/>
              </a:rPr>
              <a:t>Secondary Memory - At least 1.5GB of Disk Space and 700MB of Virtual Memory</a:t>
            </a:r>
            <a:endParaRPr sz="2000">
              <a:solidFill>
                <a:srgbClr val="3C78D8"/>
              </a:solidFill>
              <a:latin typeface="Roboto"/>
              <a:ea typeface="Roboto"/>
              <a:cs typeface="Roboto"/>
              <a:sym typeface="Roboto"/>
            </a:endParaRPr>
          </a:p>
          <a:p>
            <a:pPr indent="-355600" lvl="0" marL="457200" rtl="0" algn="l">
              <a:lnSpc>
                <a:spcPct val="105000"/>
              </a:lnSpc>
              <a:spcBef>
                <a:spcPts val="0"/>
              </a:spcBef>
              <a:spcAft>
                <a:spcPts val="0"/>
              </a:spcAft>
              <a:buClr>
                <a:srgbClr val="3C78D8"/>
              </a:buClr>
              <a:buSzPts val="2000"/>
              <a:buFont typeface="Roboto"/>
              <a:buChar char="●"/>
            </a:pPr>
            <a:r>
              <a:rPr lang="en-US" sz="2000">
                <a:solidFill>
                  <a:srgbClr val="3C78D8"/>
                </a:solidFill>
                <a:latin typeface="Roboto"/>
                <a:ea typeface="Roboto"/>
                <a:cs typeface="Roboto"/>
                <a:sym typeface="Roboto"/>
              </a:rPr>
              <a:t>CPU - Quad core Intel Core i3 or higher</a:t>
            </a:r>
            <a:endParaRPr sz="2000">
              <a:solidFill>
                <a:srgbClr val="3C78D8"/>
              </a:solidFill>
              <a:latin typeface="Roboto"/>
              <a:ea typeface="Roboto"/>
              <a:cs typeface="Roboto"/>
              <a:sym typeface="Roboto"/>
            </a:endParaRPr>
          </a:p>
          <a:p>
            <a:pPr indent="-355600" lvl="0" marL="457200" rtl="0" algn="l">
              <a:lnSpc>
                <a:spcPct val="105000"/>
              </a:lnSpc>
              <a:spcBef>
                <a:spcPts val="0"/>
              </a:spcBef>
              <a:spcAft>
                <a:spcPts val="0"/>
              </a:spcAft>
              <a:buClr>
                <a:srgbClr val="3C78D8"/>
              </a:buClr>
              <a:buSzPts val="2000"/>
              <a:buFont typeface="Roboto"/>
              <a:buChar char="●"/>
            </a:pPr>
            <a:r>
              <a:rPr lang="en-US" sz="2000">
                <a:solidFill>
                  <a:srgbClr val="3C78D8"/>
                </a:solidFill>
                <a:latin typeface="Roboto"/>
                <a:ea typeface="Roboto"/>
                <a:cs typeface="Roboto"/>
                <a:sym typeface="Roboto"/>
              </a:rPr>
              <a:t>Optional: Graphic Card</a:t>
            </a:r>
            <a:endParaRPr sz="2000">
              <a:solidFill>
                <a:srgbClr val="3C78D8"/>
              </a:solidFill>
              <a:latin typeface="Roboto"/>
              <a:ea typeface="Roboto"/>
              <a:cs typeface="Roboto"/>
              <a:sym typeface="Roboto"/>
            </a:endParaRPr>
          </a:p>
          <a:p>
            <a:pPr indent="0" lvl="0" marL="0" rtl="0" algn="l">
              <a:lnSpc>
                <a:spcPct val="90000"/>
              </a:lnSpc>
              <a:spcBef>
                <a:spcPts val="1600"/>
              </a:spcBef>
              <a:spcAft>
                <a:spcPts val="0"/>
              </a:spcAft>
              <a:buSzPts val="275"/>
              <a:buNone/>
            </a:pPr>
            <a:r>
              <a:t/>
            </a:r>
            <a:endParaRPr sz="525"/>
          </a:p>
        </p:txBody>
      </p:sp>
      <p:sp>
        <p:nvSpPr>
          <p:cNvPr id="235" name="Google Shape;235;p28"/>
          <p:cNvSpPr txBox="1"/>
          <p:nvPr>
            <p:ph type="title"/>
          </p:nvPr>
        </p:nvSpPr>
        <p:spPr>
          <a:xfrm>
            <a:off x="6961600" y="1758200"/>
            <a:ext cx="4401300" cy="1272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Soft</a:t>
            </a:r>
            <a:r>
              <a:rPr lang="en-US"/>
              <a:t>ware Requirements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0" name="Shape 240"/>
        <p:cNvGrpSpPr/>
        <p:nvPr/>
      </p:nvGrpSpPr>
      <p:grpSpPr>
        <a:xfrm>
          <a:off x="0" y="0"/>
          <a:ext cx="0" cy="0"/>
          <a:chOff x="0" y="0"/>
          <a:chExt cx="0" cy="0"/>
        </a:xfrm>
      </p:grpSpPr>
      <p:sp>
        <p:nvSpPr>
          <p:cNvPr id="241" name="Google Shape;241;p29"/>
          <p:cNvSpPr txBox="1"/>
          <p:nvPr>
            <p:ph type="title"/>
          </p:nvPr>
        </p:nvSpPr>
        <p:spPr>
          <a:xfrm>
            <a:off x="2257214" y="2694018"/>
            <a:ext cx="5406902" cy="146996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Libre Franklin"/>
              <a:buNone/>
            </a:pPr>
            <a:r>
              <a:rPr lang="en-US">
                <a:latin typeface="Libre Franklin"/>
                <a:ea typeface="Libre Franklin"/>
                <a:cs typeface="Libre Franklin"/>
                <a:sym typeface="Libre Franklin"/>
              </a:rPr>
              <a:t>Model Architecture</a:t>
            </a:r>
            <a:endParaRPr/>
          </a:p>
        </p:txBody>
      </p:sp>
      <p:sp>
        <p:nvSpPr>
          <p:cNvPr id="242" name="Google Shape;242;p29"/>
          <p:cNvSpPr txBox="1"/>
          <p:nvPr>
            <p:ph idx="1" type="body"/>
          </p:nvPr>
        </p:nvSpPr>
        <p:spPr>
          <a:xfrm>
            <a:off x="2257215" y="4352917"/>
            <a:ext cx="5406902" cy="168874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000"/>
              <a:buChar char="●"/>
            </a:pPr>
            <a:r>
              <a:rPr lang="en-US" sz="2000">
                <a:latin typeface="Quattrocento Sans"/>
                <a:ea typeface="Quattrocento Sans"/>
                <a:cs typeface="Quattrocento Sans"/>
                <a:sym typeface="Quattrocento Sans"/>
              </a:rPr>
              <a:t>We have provided the total ideated model structure and functions below.</a:t>
            </a:r>
            <a:endParaRPr/>
          </a:p>
          <a:p>
            <a:pPr indent="-101600" lvl="0" marL="228600" rtl="0" algn="l">
              <a:lnSpc>
                <a:spcPct val="90000"/>
              </a:lnSpc>
              <a:spcBef>
                <a:spcPts val="1000"/>
              </a:spcBef>
              <a:spcAft>
                <a:spcPts val="1600"/>
              </a:spcAft>
              <a:buClr>
                <a:schemeClr val="dk1"/>
              </a:buClr>
              <a:buSzPts val="2000"/>
              <a:buNone/>
            </a:pPr>
            <a:r>
              <a:t/>
            </a:r>
            <a:endParaRPr sz="2000">
              <a:latin typeface="Libre Franklin"/>
              <a:ea typeface="Libre Franklin"/>
              <a:cs typeface="Libre Franklin"/>
              <a:sym typeface="Libre Franklin"/>
            </a:endParaRPr>
          </a:p>
        </p:txBody>
      </p:sp>
      <p:pic>
        <p:nvPicPr>
          <p:cNvPr id="243" name="Google Shape;243;p29"/>
          <p:cNvPicPr preferRelativeResize="0"/>
          <p:nvPr/>
        </p:nvPicPr>
        <p:blipFill>
          <a:blip r:embed="rId3">
            <a:alphaModFix/>
          </a:blip>
          <a:stretch>
            <a:fillRect/>
          </a:stretch>
        </p:blipFill>
        <p:spPr>
          <a:xfrm>
            <a:off x="616100" y="2900123"/>
            <a:ext cx="1057750" cy="1057750"/>
          </a:xfrm>
          <a:prstGeom prst="rect">
            <a:avLst/>
          </a:prstGeom>
          <a:noFill/>
          <a:ln>
            <a:noFill/>
          </a:ln>
        </p:spPr>
      </p:pic>
      <p:pic>
        <p:nvPicPr>
          <p:cNvPr id="244" name="Google Shape;244;p29"/>
          <p:cNvPicPr preferRelativeResize="0"/>
          <p:nvPr/>
        </p:nvPicPr>
        <p:blipFill>
          <a:blip r:embed="rId3">
            <a:alphaModFix amt="8000"/>
          </a:blip>
          <a:stretch>
            <a:fillRect/>
          </a:stretch>
        </p:blipFill>
        <p:spPr>
          <a:xfrm>
            <a:off x="6524100" y="811000"/>
            <a:ext cx="5236000" cy="5236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30"/>
          <p:cNvPicPr preferRelativeResize="0"/>
          <p:nvPr/>
        </p:nvPicPr>
        <p:blipFill>
          <a:blip r:embed="rId3">
            <a:alphaModFix/>
          </a:blip>
          <a:stretch>
            <a:fillRect/>
          </a:stretch>
        </p:blipFill>
        <p:spPr>
          <a:xfrm>
            <a:off x="1010075" y="152400"/>
            <a:ext cx="10334825" cy="65531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1"/>
          <p:cNvSpPr txBox="1"/>
          <p:nvPr>
            <p:ph type="ctrTitle"/>
          </p:nvPr>
        </p:nvSpPr>
        <p:spPr>
          <a:xfrm>
            <a:off x="976575" y="1543825"/>
            <a:ext cx="8145900" cy="10677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Module Description</a:t>
            </a:r>
            <a:endParaRPr/>
          </a:p>
        </p:txBody>
      </p:sp>
      <p:sp>
        <p:nvSpPr>
          <p:cNvPr id="257" name="Google Shape;257;p31"/>
          <p:cNvSpPr txBox="1"/>
          <p:nvPr/>
        </p:nvSpPr>
        <p:spPr>
          <a:xfrm>
            <a:off x="1130200" y="2425000"/>
            <a:ext cx="9359700" cy="4186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2000">
                <a:solidFill>
                  <a:srgbClr val="233A44"/>
                </a:solidFill>
                <a:latin typeface="Roboto"/>
                <a:ea typeface="Roboto"/>
                <a:cs typeface="Roboto"/>
                <a:sym typeface="Roboto"/>
              </a:rPr>
              <a:t>Our entire workflow has been divided into following modules:</a:t>
            </a:r>
            <a:endParaRPr sz="2000">
              <a:solidFill>
                <a:srgbClr val="233A44"/>
              </a:solidFill>
              <a:latin typeface="Roboto"/>
              <a:ea typeface="Roboto"/>
              <a:cs typeface="Roboto"/>
              <a:sym typeface="Roboto"/>
            </a:endParaRPr>
          </a:p>
          <a:p>
            <a:pPr indent="0" lvl="0" marL="0" rtl="0" algn="just">
              <a:spcBef>
                <a:spcPts val="0"/>
              </a:spcBef>
              <a:spcAft>
                <a:spcPts val="0"/>
              </a:spcAft>
              <a:buNone/>
            </a:pPr>
            <a:r>
              <a:t/>
            </a:r>
            <a:endParaRPr sz="2000">
              <a:solidFill>
                <a:srgbClr val="233A44"/>
              </a:solidFill>
              <a:latin typeface="Roboto"/>
              <a:ea typeface="Roboto"/>
              <a:cs typeface="Roboto"/>
              <a:sym typeface="Roboto"/>
            </a:endParaRPr>
          </a:p>
          <a:p>
            <a:pPr indent="-355600" lvl="0" marL="457200" rtl="0" algn="just">
              <a:spcBef>
                <a:spcPts val="0"/>
              </a:spcBef>
              <a:spcAft>
                <a:spcPts val="0"/>
              </a:spcAft>
              <a:buClr>
                <a:srgbClr val="233A44"/>
              </a:buClr>
              <a:buSzPts val="2000"/>
              <a:buFont typeface="Roboto"/>
              <a:buChar char="●"/>
            </a:pPr>
            <a:r>
              <a:rPr lang="en-US" sz="2000">
                <a:solidFill>
                  <a:srgbClr val="233A44"/>
                </a:solidFill>
                <a:latin typeface="Roboto"/>
                <a:ea typeface="Roboto"/>
                <a:cs typeface="Roboto"/>
                <a:sym typeface="Roboto"/>
              </a:rPr>
              <a:t>Data Collection:</a:t>
            </a:r>
            <a:endParaRPr sz="2000">
              <a:solidFill>
                <a:srgbClr val="233A44"/>
              </a:solidFill>
              <a:latin typeface="Roboto"/>
              <a:ea typeface="Roboto"/>
              <a:cs typeface="Roboto"/>
              <a:sym typeface="Roboto"/>
            </a:endParaRPr>
          </a:p>
          <a:p>
            <a:pPr indent="-355600" lvl="1" marL="914400" rtl="0" algn="just">
              <a:spcBef>
                <a:spcPts val="0"/>
              </a:spcBef>
              <a:spcAft>
                <a:spcPts val="0"/>
              </a:spcAft>
              <a:buClr>
                <a:srgbClr val="233A44"/>
              </a:buClr>
              <a:buSzPts val="2000"/>
              <a:buFont typeface="Roboto"/>
              <a:buChar char="○"/>
            </a:pPr>
            <a:r>
              <a:rPr lang="en-US" sz="2000">
                <a:solidFill>
                  <a:srgbClr val="233A44"/>
                </a:solidFill>
                <a:latin typeface="Roboto"/>
                <a:ea typeface="Roboto"/>
                <a:cs typeface="Roboto"/>
                <a:sym typeface="Roboto"/>
              </a:rPr>
              <a:t>Hand Gesture image dataset of size ~2GB from Kaggle.</a:t>
            </a:r>
            <a:endParaRPr sz="2000">
              <a:solidFill>
                <a:srgbClr val="233A44"/>
              </a:solidFill>
              <a:latin typeface="Roboto"/>
              <a:ea typeface="Roboto"/>
              <a:cs typeface="Roboto"/>
              <a:sym typeface="Roboto"/>
            </a:endParaRPr>
          </a:p>
          <a:p>
            <a:pPr indent="-355600" lvl="0" marL="457200" rtl="0" algn="just">
              <a:spcBef>
                <a:spcPts val="0"/>
              </a:spcBef>
              <a:spcAft>
                <a:spcPts val="0"/>
              </a:spcAft>
              <a:buClr>
                <a:srgbClr val="233A44"/>
              </a:buClr>
              <a:buSzPts val="2000"/>
              <a:buFont typeface="Roboto"/>
              <a:buChar char="●"/>
            </a:pPr>
            <a:r>
              <a:rPr lang="en-US" sz="2000">
                <a:solidFill>
                  <a:srgbClr val="233A44"/>
                </a:solidFill>
                <a:latin typeface="Roboto"/>
                <a:ea typeface="Roboto"/>
                <a:cs typeface="Roboto"/>
                <a:sym typeface="Roboto"/>
              </a:rPr>
              <a:t>Hand Gesture Recognition using self trained model (Python)</a:t>
            </a:r>
            <a:endParaRPr sz="2000">
              <a:solidFill>
                <a:srgbClr val="233A44"/>
              </a:solidFill>
              <a:latin typeface="Roboto"/>
              <a:ea typeface="Roboto"/>
              <a:cs typeface="Roboto"/>
              <a:sym typeface="Roboto"/>
            </a:endParaRPr>
          </a:p>
          <a:p>
            <a:pPr indent="-355600" lvl="1" marL="914400" rtl="0" algn="just">
              <a:spcBef>
                <a:spcPts val="0"/>
              </a:spcBef>
              <a:spcAft>
                <a:spcPts val="0"/>
              </a:spcAft>
              <a:buClr>
                <a:srgbClr val="233A44"/>
              </a:buClr>
              <a:buSzPts val="2000"/>
              <a:buFont typeface="Roboto"/>
              <a:buChar char="○"/>
            </a:pPr>
            <a:r>
              <a:rPr lang="en-US" sz="2000">
                <a:solidFill>
                  <a:srgbClr val="233A44"/>
                </a:solidFill>
                <a:latin typeface="Roboto"/>
                <a:ea typeface="Roboto"/>
                <a:cs typeface="Roboto"/>
                <a:sym typeface="Roboto"/>
              </a:rPr>
              <a:t>Training Deep Learning model: Building and training a Deep Learning based model to classify hand gestures.</a:t>
            </a:r>
            <a:endParaRPr sz="2000">
              <a:solidFill>
                <a:srgbClr val="233A44"/>
              </a:solidFill>
              <a:latin typeface="Roboto"/>
              <a:ea typeface="Roboto"/>
              <a:cs typeface="Roboto"/>
              <a:sym typeface="Roboto"/>
            </a:endParaRPr>
          </a:p>
          <a:p>
            <a:pPr indent="-355600" lvl="1" marL="914400" rtl="0" algn="just">
              <a:spcBef>
                <a:spcPts val="0"/>
              </a:spcBef>
              <a:spcAft>
                <a:spcPts val="0"/>
              </a:spcAft>
              <a:buClr>
                <a:srgbClr val="233A44"/>
              </a:buClr>
              <a:buSzPts val="2000"/>
              <a:buFont typeface="Roboto"/>
              <a:buChar char="○"/>
            </a:pPr>
            <a:r>
              <a:rPr lang="en-US" sz="2000">
                <a:solidFill>
                  <a:srgbClr val="233A44"/>
                </a:solidFill>
                <a:latin typeface="Roboto"/>
                <a:ea typeface="Roboto"/>
                <a:cs typeface="Roboto"/>
                <a:sym typeface="Roboto"/>
              </a:rPr>
              <a:t>Real-Time </a:t>
            </a:r>
            <a:r>
              <a:rPr lang="en-US" sz="2000">
                <a:solidFill>
                  <a:srgbClr val="233A44"/>
                </a:solidFill>
                <a:latin typeface="Roboto"/>
                <a:ea typeface="Roboto"/>
                <a:cs typeface="Roboto"/>
                <a:sym typeface="Roboto"/>
              </a:rPr>
              <a:t>Hand Gesture Recognition: Recognising</a:t>
            </a:r>
            <a:r>
              <a:rPr lang="en-US" sz="2000">
                <a:solidFill>
                  <a:srgbClr val="233A44"/>
                </a:solidFill>
                <a:latin typeface="Roboto"/>
                <a:ea typeface="Roboto"/>
                <a:cs typeface="Roboto"/>
                <a:sym typeface="Roboto"/>
              </a:rPr>
              <a:t> the gesture shown by the hand out of the entire image frame using the trained model.</a:t>
            </a:r>
            <a:endParaRPr sz="2000">
              <a:solidFill>
                <a:srgbClr val="233A44"/>
              </a:solidFill>
              <a:latin typeface="Roboto"/>
              <a:ea typeface="Roboto"/>
              <a:cs typeface="Roboto"/>
              <a:sym typeface="Roboto"/>
            </a:endParaRPr>
          </a:p>
          <a:p>
            <a:pPr indent="-355600" lvl="0" marL="457200" rtl="0" algn="just">
              <a:spcBef>
                <a:spcPts val="0"/>
              </a:spcBef>
              <a:spcAft>
                <a:spcPts val="0"/>
              </a:spcAft>
              <a:buClr>
                <a:srgbClr val="233A44"/>
              </a:buClr>
              <a:buSzPts val="2000"/>
              <a:buFont typeface="Roboto"/>
              <a:buChar char="●"/>
            </a:pPr>
            <a:r>
              <a:rPr lang="en-US" sz="2000">
                <a:solidFill>
                  <a:srgbClr val="233A44"/>
                </a:solidFill>
                <a:latin typeface="Roboto"/>
                <a:ea typeface="Roboto"/>
                <a:cs typeface="Roboto"/>
                <a:sym typeface="Roboto"/>
              </a:rPr>
              <a:t>Hand Gesture Detection and Recognition using Posenet and fingerpose.</a:t>
            </a:r>
            <a:endParaRPr sz="2000">
              <a:solidFill>
                <a:srgbClr val="233A44"/>
              </a:solidFill>
              <a:latin typeface="Roboto"/>
              <a:ea typeface="Roboto"/>
              <a:cs typeface="Roboto"/>
              <a:sym typeface="Roboto"/>
            </a:endParaRPr>
          </a:p>
          <a:p>
            <a:pPr indent="-355600" lvl="1" marL="914400" rtl="0" algn="just">
              <a:spcBef>
                <a:spcPts val="0"/>
              </a:spcBef>
              <a:spcAft>
                <a:spcPts val="0"/>
              </a:spcAft>
              <a:buClr>
                <a:srgbClr val="233A44"/>
              </a:buClr>
              <a:buSzPts val="2000"/>
              <a:buFont typeface="Roboto"/>
              <a:buChar char="○"/>
            </a:pPr>
            <a:r>
              <a:rPr lang="en-US" sz="2000">
                <a:solidFill>
                  <a:srgbClr val="233A44"/>
                </a:solidFill>
                <a:latin typeface="Roboto"/>
                <a:ea typeface="Roboto"/>
                <a:cs typeface="Roboto"/>
                <a:sym typeface="Roboto"/>
              </a:rPr>
              <a:t>Hand Pose Estimation: Estimation of Hand Pose and drawing a mesh over the detected state of hand in real time.</a:t>
            </a:r>
            <a:endParaRPr sz="2000">
              <a:solidFill>
                <a:srgbClr val="233A44"/>
              </a:solidFill>
              <a:latin typeface="Roboto"/>
              <a:ea typeface="Roboto"/>
              <a:cs typeface="Roboto"/>
              <a:sym typeface="Roboto"/>
            </a:endParaRPr>
          </a:p>
          <a:p>
            <a:pPr indent="-355600" lvl="1" marL="914400" rtl="0" algn="just">
              <a:spcBef>
                <a:spcPts val="0"/>
              </a:spcBef>
              <a:spcAft>
                <a:spcPts val="0"/>
              </a:spcAft>
              <a:buClr>
                <a:srgbClr val="233A44"/>
              </a:buClr>
              <a:buSzPts val="2000"/>
              <a:buFont typeface="Roboto"/>
              <a:buChar char="○"/>
            </a:pPr>
            <a:r>
              <a:rPr lang="en-US" sz="2000">
                <a:solidFill>
                  <a:srgbClr val="233A44"/>
                </a:solidFill>
                <a:latin typeface="Roboto"/>
                <a:ea typeface="Roboto"/>
                <a:cs typeface="Roboto"/>
                <a:sym typeface="Roboto"/>
              </a:rPr>
              <a:t>Hand Gesture Recognition: Classifying the gesture into the desired class.</a:t>
            </a:r>
            <a:endParaRPr sz="2000">
              <a:solidFill>
                <a:srgbClr val="233A44"/>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2"/>
          <p:cNvSpPr txBox="1"/>
          <p:nvPr/>
        </p:nvSpPr>
        <p:spPr>
          <a:xfrm>
            <a:off x="1228950" y="1942175"/>
            <a:ext cx="9861000" cy="2031900"/>
          </a:xfrm>
          <a:prstGeom prst="rect">
            <a:avLst/>
          </a:prstGeom>
          <a:noFill/>
          <a:ln>
            <a:noFill/>
          </a:ln>
        </p:spPr>
        <p:txBody>
          <a:bodyPr anchorCtr="0" anchor="t" bIns="91425" lIns="91425" spcFirstLastPara="1" rIns="91425" wrap="square" tIns="91425">
            <a:spAutoFit/>
          </a:bodyPr>
          <a:lstStyle/>
          <a:p>
            <a:pPr indent="-355600" lvl="0" marL="457200" rtl="0" algn="just">
              <a:spcBef>
                <a:spcPts val="0"/>
              </a:spcBef>
              <a:spcAft>
                <a:spcPts val="0"/>
              </a:spcAft>
              <a:buClr>
                <a:srgbClr val="233A44"/>
              </a:buClr>
              <a:buSzPts val="2000"/>
              <a:buFont typeface="Roboto"/>
              <a:buChar char="●"/>
            </a:pPr>
            <a:r>
              <a:rPr lang="en-US" sz="2000">
                <a:solidFill>
                  <a:srgbClr val="233A44"/>
                </a:solidFill>
                <a:latin typeface="Roboto"/>
                <a:ea typeface="Roboto"/>
                <a:cs typeface="Roboto"/>
                <a:sym typeface="Roboto"/>
              </a:rPr>
              <a:t>Mapping Gestures with Smart reaction emojis:</a:t>
            </a:r>
            <a:endParaRPr sz="2000">
              <a:solidFill>
                <a:srgbClr val="233A44"/>
              </a:solidFill>
              <a:latin typeface="Roboto"/>
              <a:ea typeface="Roboto"/>
              <a:cs typeface="Roboto"/>
              <a:sym typeface="Roboto"/>
            </a:endParaRPr>
          </a:p>
          <a:p>
            <a:pPr indent="-355600" lvl="1" marL="914400" rtl="0" algn="just">
              <a:spcBef>
                <a:spcPts val="0"/>
              </a:spcBef>
              <a:spcAft>
                <a:spcPts val="0"/>
              </a:spcAft>
              <a:buClr>
                <a:srgbClr val="233A44"/>
              </a:buClr>
              <a:buSzPts val="2000"/>
              <a:buFont typeface="Roboto"/>
              <a:buChar char="○"/>
            </a:pPr>
            <a:r>
              <a:rPr lang="en-US" sz="2000">
                <a:solidFill>
                  <a:srgbClr val="233A44"/>
                </a:solidFill>
                <a:latin typeface="Roboto"/>
                <a:ea typeface="Roboto"/>
                <a:cs typeface="Roboto"/>
                <a:sym typeface="Roboto"/>
              </a:rPr>
              <a:t>Mapping the classified gestures with sensible emoji and displaying them on the output video.</a:t>
            </a:r>
            <a:endParaRPr sz="2000">
              <a:solidFill>
                <a:srgbClr val="233A44"/>
              </a:solidFill>
              <a:latin typeface="Roboto"/>
              <a:ea typeface="Roboto"/>
              <a:cs typeface="Roboto"/>
              <a:sym typeface="Roboto"/>
            </a:endParaRPr>
          </a:p>
          <a:p>
            <a:pPr indent="0" lvl="0" marL="0" rtl="0" algn="just">
              <a:spcBef>
                <a:spcPts val="0"/>
              </a:spcBef>
              <a:spcAft>
                <a:spcPts val="0"/>
              </a:spcAft>
              <a:buNone/>
            </a:pPr>
            <a:r>
              <a:t/>
            </a:r>
            <a:endParaRPr sz="2000">
              <a:solidFill>
                <a:srgbClr val="233A44"/>
              </a:solidFill>
              <a:latin typeface="Roboto"/>
              <a:ea typeface="Roboto"/>
              <a:cs typeface="Roboto"/>
              <a:sym typeface="Roboto"/>
            </a:endParaRPr>
          </a:p>
          <a:p>
            <a:pPr indent="-355600" lvl="0" marL="457200" rtl="0" algn="just">
              <a:spcBef>
                <a:spcPts val="0"/>
              </a:spcBef>
              <a:spcAft>
                <a:spcPts val="0"/>
              </a:spcAft>
              <a:buClr>
                <a:srgbClr val="233A44"/>
              </a:buClr>
              <a:buSzPts val="2000"/>
              <a:buFont typeface="Roboto"/>
              <a:buChar char="●"/>
            </a:pPr>
            <a:r>
              <a:rPr lang="en-US" sz="2000">
                <a:solidFill>
                  <a:srgbClr val="233A44"/>
                </a:solidFill>
                <a:latin typeface="Roboto"/>
                <a:ea typeface="Roboto"/>
                <a:cs typeface="Roboto"/>
                <a:sym typeface="Roboto"/>
              </a:rPr>
              <a:t>Smart Reactions in Zoom meetings:</a:t>
            </a:r>
            <a:endParaRPr sz="2000">
              <a:solidFill>
                <a:srgbClr val="233A44"/>
              </a:solidFill>
              <a:latin typeface="Roboto"/>
              <a:ea typeface="Roboto"/>
              <a:cs typeface="Roboto"/>
              <a:sym typeface="Roboto"/>
            </a:endParaRPr>
          </a:p>
          <a:p>
            <a:pPr indent="-355600" lvl="1" marL="914400" rtl="0" algn="just">
              <a:spcBef>
                <a:spcPts val="0"/>
              </a:spcBef>
              <a:spcAft>
                <a:spcPts val="0"/>
              </a:spcAft>
              <a:buClr>
                <a:srgbClr val="233A44"/>
              </a:buClr>
              <a:buSzPts val="2000"/>
              <a:buFont typeface="Roboto"/>
              <a:buChar char="○"/>
            </a:pPr>
            <a:r>
              <a:rPr lang="en-US" sz="2000">
                <a:solidFill>
                  <a:srgbClr val="233A44"/>
                </a:solidFill>
                <a:latin typeface="Roboto"/>
                <a:ea typeface="Roboto"/>
                <a:cs typeface="Roboto"/>
                <a:sym typeface="Roboto"/>
              </a:rPr>
              <a:t>Projecting the output video as an Input video for Zoom video app using OBS.</a:t>
            </a:r>
            <a:endParaRPr sz="200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5"/>
          <p:cNvSpPr txBox="1"/>
          <p:nvPr>
            <p:ph type="title"/>
          </p:nvPr>
        </p:nvSpPr>
        <p:spPr>
          <a:xfrm>
            <a:off x="972600" y="1758200"/>
            <a:ext cx="10251300" cy="7137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sz="2400"/>
              <a:t>DSN 2099 - Project Exhibition - II - Final Review</a:t>
            </a:r>
            <a:endParaRPr sz="2400"/>
          </a:p>
        </p:txBody>
      </p:sp>
      <p:sp>
        <p:nvSpPr>
          <p:cNvPr id="116" name="Google Shape;116;p15"/>
          <p:cNvSpPr txBox="1"/>
          <p:nvPr>
            <p:ph idx="1" type="body"/>
          </p:nvPr>
        </p:nvSpPr>
        <p:spPr>
          <a:xfrm>
            <a:off x="972434" y="2771833"/>
            <a:ext cx="5032500" cy="3014700"/>
          </a:xfrm>
          <a:prstGeom prst="rect">
            <a:avLst/>
          </a:prstGeom>
        </p:spPr>
        <p:txBody>
          <a:bodyPr anchorCtr="0" anchor="t" bIns="121900" lIns="121900" spcFirstLastPara="1" rIns="121900" wrap="square" tIns="121900">
            <a:normAutofit/>
          </a:bodyPr>
          <a:lstStyle/>
          <a:p>
            <a:pPr indent="0" lvl="0" marL="0" rtl="0" algn="l">
              <a:lnSpc>
                <a:spcPct val="100000"/>
              </a:lnSpc>
              <a:spcBef>
                <a:spcPts val="0"/>
              </a:spcBef>
              <a:spcAft>
                <a:spcPts val="0"/>
              </a:spcAft>
              <a:buNone/>
            </a:pPr>
            <a:r>
              <a:rPr b="1" lang="en-US" sz="2400" u="sng">
                <a:solidFill>
                  <a:schemeClr val="dk2"/>
                </a:solidFill>
                <a:latin typeface="Raleway"/>
                <a:ea typeface="Raleway"/>
                <a:cs typeface="Raleway"/>
                <a:sym typeface="Raleway"/>
              </a:rPr>
              <a:t>Guided by:</a:t>
            </a:r>
            <a:r>
              <a:rPr b="1" lang="en-US" sz="2400">
                <a:solidFill>
                  <a:schemeClr val="dk2"/>
                </a:solidFill>
                <a:latin typeface="Raleway"/>
                <a:ea typeface="Raleway"/>
                <a:cs typeface="Raleway"/>
                <a:sym typeface="Raleway"/>
              </a:rPr>
              <a:t> </a:t>
            </a:r>
            <a:endParaRPr b="1" sz="2400">
              <a:solidFill>
                <a:schemeClr val="dk2"/>
              </a:solidFill>
              <a:latin typeface="Raleway"/>
              <a:ea typeface="Raleway"/>
              <a:cs typeface="Raleway"/>
              <a:sym typeface="Raleway"/>
            </a:endParaRPr>
          </a:p>
          <a:p>
            <a:pPr indent="0" lvl="0" marL="0" rtl="0" algn="l">
              <a:lnSpc>
                <a:spcPct val="100000"/>
              </a:lnSpc>
              <a:spcBef>
                <a:spcPts val="0"/>
              </a:spcBef>
              <a:spcAft>
                <a:spcPts val="0"/>
              </a:spcAft>
              <a:buNone/>
            </a:pPr>
            <a:r>
              <a:t/>
            </a:r>
            <a:endParaRPr b="1" sz="2400">
              <a:solidFill>
                <a:schemeClr val="dk2"/>
              </a:solidFill>
              <a:latin typeface="Raleway"/>
              <a:ea typeface="Raleway"/>
              <a:cs typeface="Raleway"/>
              <a:sym typeface="Raleway"/>
            </a:endParaRPr>
          </a:p>
          <a:p>
            <a:pPr indent="0" lvl="0" marL="0" rtl="0" algn="l">
              <a:lnSpc>
                <a:spcPct val="100000"/>
              </a:lnSpc>
              <a:spcBef>
                <a:spcPts val="0"/>
              </a:spcBef>
              <a:spcAft>
                <a:spcPts val="0"/>
              </a:spcAft>
              <a:buNone/>
            </a:pPr>
            <a:r>
              <a:rPr b="1" lang="en-US" sz="2400">
                <a:solidFill>
                  <a:schemeClr val="dk2"/>
                </a:solidFill>
                <a:latin typeface="Raleway"/>
                <a:ea typeface="Raleway"/>
                <a:cs typeface="Raleway"/>
                <a:sym typeface="Raleway"/>
              </a:rPr>
              <a:t>Dr. Paras Jain, Senior Assistant Professor, </a:t>
            </a:r>
            <a:endParaRPr b="1" sz="2400">
              <a:solidFill>
                <a:schemeClr val="dk2"/>
              </a:solidFill>
              <a:latin typeface="Raleway"/>
              <a:ea typeface="Raleway"/>
              <a:cs typeface="Raleway"/>
              <a:sym typeface="Raleway"/>
            </a:endParaRPr>
          </a:p>
          <a:p>
            <a:pPr indent="0" lvl="0" marL="0" rtl="0" algn="l">
              <a:lnSpc>
                <a:spcPct val="100000"/>
              </a:lnSpc>
              <a:spcBef>
                <a:spcPts val="0"/>
              </a:spcBef>
              <a:spcAft>
                <a:spcPts val="0"/>
              </a:spcAft>
              <a:buNone/>
            </a:pPr>
            <a:r>
              <a:rPr b="1" lang="en-US" sz="2400">
                <a:solidFill>
                  <a:schemeClr val="dk2"/>
                </a:solidFill>
                <a:latin typeface="Raleway"/>
                <a:ea typeface="Raleway"/>
                <a:cs typeface="Raleway"/>
                <a:sym typeface="Raleway"/>
              </a:rPr>
              <a:t>SCSE, VIT Bhopal University</a:t>
            </a:r>
            <a:endParaRPr b="1" sz="2400" u="sng">
              <a:solidFill>
                <a:schemeClr val="dk2"/>
              </a:solidFill>
              <a:latin typeface="Raleway"/>
              <a:ea typeface="Raleway"/>
              <a:cs typeface="Raleway"/>
              <a:sym typeface="Raleway"/>
            </a:endParaRPr>
          </a:p>
        </p:txBody>
      </p:sp>
      <p:sp>
        <p:nvSpPr>
          <p:cNvPr id="117" name="Google Shape;117;p15"/>
          <p:cNvSpPr txBox="1"/>
          <p:nvPr>
            <p:ph idx="2" type="body"/>
          </p:nvPr>
        </p:nvSpPr>
        <p:spPr>
          <a:xfrm>
            <a:off x="6191471" y="2771833"/>
            <a:ext cx="5032500" cy="30147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u="sng">
                <a:solidFill>
                  <a:srgbClr val="434343"/>
                </a:solidFill>
              </a:rPr>
              <a:t>Submitted by:</a:t>
            </a:r>
            <a:endParaRPr u="sng">
              <a:solidFill>
                <a:srgbClr val="434343"/>
              </a:solidFill>
            </a:endParaRPr>
          </a:p>
          <a:p>
            <a:pPr indent="0" lvl="0" marL="0" rtl="0" algn="l">
              <a:spcBef>
                <a:spcPts val="1600"/>
              </a:spcBef>
              <a:spcAft>
                <a:spcPts val="0"/>
              </a:spcAft>
              <a:buNone/>
            </a:pPr>
            <a:r>
              <a:rPr lang="en-US">
                <a:solidFill>
                  <a:srgbClr val="434343"/>
                </a:solidFill>
              </a:rPr>
              <a:t>Indrashis Paul, 19MIM10046</a:t>
            </a:r>
            <a:endParaRPr>
              <a:solidFill>
                <a:srgbClr val="434343"/>
              </a:solidFill>
            </a:endParaRPr>
          </a:p>
          <a:p>
            <a:pPr indent="0" lvl="0" marL="0" rtl="0" algn="l">
              <a:spcBef>
                <a:spcPts val="1600"/>
              </a:spcBef>
              <a:spcAft>
                <a:spcPts val="0"/>
              </a:spcAft>
              <a:buNone/>
            </a:pPr>
            <a:r>
              <a:rPr lang="en-US">
                <a:solidFill>
                  <a:srgbClr val="434343"/>
                </a:solidFill>
              </a:rPr>
              <a:t>Raghav Agarwal, 19MIM10024</a:t>
            </a:r>
            <a:endParaRPr>
              <a:solidFill>
                <a:srgbClr val="434343"/>
              </a:solidFill>
            </a:endParaRPr>
          </a:p>
          <a:p>
            <a:pPr indent="0" lvl="0" marL="0" rtl="0" algn="l">
              <a:spcBef>
                <a:spcPts val="1600"/>
              </a:spcBef>
              <a:spcAft>
                <a:spcPts val="0"/>
              </a:spcAft>
              <a:buNone/>
            </a:pPr>
            <a:r>
              <a:rPr lang="en-US">
                <a:solidFill>
                  <a:srgbClr val="434343"/>
                </a:solidFill>
              </a:rPr>
              <a:t>Shobhit Vatsya, 19MIM10040</a:t>
            </a:r>
            <a:endParaRPr>
              <a:solidFill>
                <a:srgbClr val="434343"/>
              </a:solidFill>
            </a:endParaRPr>
          </a:p>
          <a:p>
            <a:pPr indent="0" lvl="0" marL="0" rtl="0" algn="l">
              <a:spcBef>
                <a:spcPts val="1600"/>
              </a:spcBef>
              <a:spcAft>
                <a:spcPts val="1600"/>
              </a:spcAft>
              <a:buNone/>
            </a:pPr>
            <a:r>
              <a:t/>
            </a:r>
            <a:endParaRPr u="sng">
              <a:solidFill>
                <a:srgbClr val="434343"/>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3"/>
          <p:cNvSpPr txBox="1"/>
          <p:nvPr>
            <p:ph type="ctrTitle"/>
          </p:nvPr>
        </p:nvSpPr>
        <p:spPr>
          <a:xfrm>
            <a:off x="1031450" y="1561274"/>
            <a:ext cx="10171500" cy="94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Module workflow explanation:</a:t>
            </a:r>
            <a:endParaRPr/>
          </a:p>
        </p:txBody>
      </p:sp>
      <p:sp>
        <p:nvSpPr>
          <p:cNvPr id="270" name="Google Shape;270;p33"/>
          <p:cNvSpPr txBox="1"/>
          <p:nvPr/>
        </p:nvSpPr>
        <p:spPr>
          <a:xfrm>
            <a:off x="921725" y="2504900"/>
            <a:ext cx="10380300" cy="4279200"/>
          </a:xfrm>
          <a:prstGeom prst="rect">
            <a:avLst/>
          </a:prstGeom>
          <a:noFill/>
          <a:ln>
            <a:noFill/>
          </a:ln>
        </p:spPr>
        <p:txBody>
          <a:bodyPr anchorCtr="0" anchor="t" bIns="91425" lIns="91425" spcFirstLastPara="1" rIns="91425" wrap="square" tIns="91425">
            <a:spAutoFit/>
          </a:bodyPr>
          <a:lstStyle/>
          <a:p>
            <a:pPr indent="-393700" lvl="0" marL="457200" rtl="0" algn="just">
              <a:spcBef>
                <a:spcPts val="0"/>
              </a:spcBef>
              <a:spcAft>
                <a:spcPts val="0"/>
              </a:spcAft>
              <a:buSzPts val="2600"/>
              <a:buFont typeface="Roboto"/>
              <a:buAutoNum type="arabicPeriod"/>
            </a:pPr>
            <a:r>
              <a:rPr lang="en-US" sz="2600">
                <a:latin typeface="Roboto"/>
                <a:ea typeface="Roboto"/>
                <a:cs typeface="Roboto"/>
                <a:sym typeface="Roboto"/>
              </a:rPr>
              <a:t>Data Collection:</a:t>
            </a:r>
            <a:endParaRPr sz="2600">
              <a:latin typeface="Roboto"/>
              <a:ea typeface="Roboto"/>
              <a:cs typeface="Roboto"/>
              <a:sym typeface="Roboto"/>
            </a:endParaRPr>
          </a:p>
          <a:p>
            <a:pPr indent="0" lvl="0" marL="0" rtl="0" algn="just">
              <a:spcBef>
                <a:spcPts val="0"/>
              </a:spcBef>
              <a:spcAft>
                <a:spcPts val="0"/>
              </a:spcAft>
              <a:buNone/>
            </a:pPr>
            <a:r>
              <a:t/>
            </a:r>
            <a:endParaRPr sz="2000">
              <a:latin typeface="Roboto"/>
              <a:ea typeface="Roboto"/>
              <a:cs typeface="Roboto"/>
              <a:sym typeface="Roboto"/>
            </a:endParaRPr>
          </a:p>
          <a:p>
            <a:pPr indent="0" lvl="0" marL="0" rtl="0" algn="just">
              <a:spcBef>
                <a:spcPts val="0"/>
              </a:spcBef>
              <a:spcAft>
                <a:spcPts val="0"/>
              </a:spcAft>
              <a:buNone/>
            </a:pPr>
            <a:r>
              <a:rPr lang="en-US" sz="2000">
                <a:latin typeface="Roboto"/>
                <a:ea typeface="Roboto"/>
                <a:cs typeface="Roboto"/>
                <a:sym typeface="Roboto"/>
              </a:rPr>
              <a:t>The data we used for training our model is taken from Kaggle. The database is acquired by LeapMotion and the kaggle link for the same is: </a:t>
            </a:r>
            <a:r>
              <a:rPr lang="en-US" sz="2000" u="sng">
                <a:solidFill>
                  <a:schemeClr val="hlink"/>
                </a:solidFill>
                <a:latin typeface="Roboto"/>
                <a:ea typeface="Roboto"/>
                <a:cs typeface="Roboto"/>
                <a:sym typeface="Roboto"/>
                <a:hlinkClick r:id="rId3"/>
              </a:rPr>
              <a:t>Hand Gesture Recognition Database | Kaggle</a:t>
            </a:r>
            <a:endParaRPr sz="2000">
              <a:latin typeface="Roboto"/>
              <a:ea typeface="Roboto"/>
              <a:cs typeface="Roboto"/>
              <a:sym typeface="Roboto"/>
            </a:endParaRPr>
          </a:p>
          <a:p>
            <a:pPr indent="0" lvl="0" marL="457200" rtl="0" algn="just">
              <a:spcBef>
                <a:spcPts val="0"/>
              </a:spcBef>
              <a:spcAft>
                <a:spcPts val="0"/>
              </a:spcAft>
              <a:buNone/>
            </a:pPr>
            <a:r>
              <a:t/>
            </a:r>
            <a:endParaRPr sz="2000">
              <a:latin typeface="Roboto"/>
              <a:ea typeface="Roboto"/>
              <a:cs typeface="Roboto"/>
              <a:sym typeface="Roboto"/>
            </a:endParaRPr>
          </a:p>
          <a:p>
            <a:pPr indent="0" lvl="0" marL="457200" rtl="0" algn="just">
              <a:spcBef>
                <a:spcPts val="0"/>
              </a:spcBef>
              <a:spcAft>
                <a:spcPts val="0"/>
              </a:spcAft>
              <a:buNone/>
            </a:pPr>
            <a:r>
              <a:rPr lang="en-US" sz="2000">
                <a:latin typeface="Roboto"/>
                <a:ea typeface="Roboto"/>
                <a:cs typeface="Roboto"/>
                <a:sym typeface="Roboto"/>
              </a:rPr>
              <a:t>We used the kaggle API for downloading the dataset:</a:t>
            </a:r>
            <a:endParaRPr sz="2000">
              <a:latin typeface="Roboto"/>
              <a:ea typeface="Roboto"/>
              <a:cs typeface="Roboto"/>
              <a:sym typeface="Roboto"/>
            </a:endParaRPr>
          </a:p>
          <a:p>
            <a:pPr indent="-355600" lvl="0" marL="914400" rtl="0" algn="just">
              <a:spcBef>
                <a:spcPts val="0"/>
              </a:spcBef>
              <a:spcAft>
                <a:spcPts val="0"/>
              </a:spcAft>
              <a:buSzPts val="2000"/>
              <a:buFont typeface="Roboto"/>
              <a:buChar char="●"/>
            </a:pPr>
            <a:r>
              <a:rPr lang="en-US" sz="2000">
                <a:latin typeface="Roboto"/>
                <a:ea typeface="Roboto"/>
                <a:cs typeface="Roboto"/>
                <a:sym typeface="Roboto"/>
              </a:rPr>
              <a:t>Created a folder “.kaggle” which contains the “kaggle.json” file with our kaggle account API reference.</a:t>
            </a:r>
            <a:endParaRPr sz="2000">
              <a:latin typeface="Roboto"/>
              <a:ea typeface="Roboto"/>
              <a:cs typeface="Roboto"/>
              <a:sym typeface="Roboto"/>
            </a:endParaRPr>
          </a:p>
          <a:p>
            <a:pPr indent="-355600" lvl="0" marL="914400" rtl="0" algn="just">
              <a:spcBef>
                <a:spcPts val="0"/>
              </a:spcBef>
              <a:spcAft>
                <a:spcPts val="0"/>
              </a:spcAft>
              <a:buSzPts val="2000"/>
              <a:buFont typeface="Roboto"/>
              <a:buChar char="●"/>
            </a:pPr>
            <a:r>
              <a:rPr lang="en-US" sz="2000">
                <a:latin typeface="Roboto"/>
                <a:ea typeface="Roboto"/>
                <a:cs typeface="Roboto"/>
                <a:sym typeface="Roboto"/>
              </a:rPr>
              <a:t>Installed the kaggle API using “pip” to gain access to kaggle api commands.</a:t>
            </a:r>
            <a:endParaRPr sz="2000">
              <a:latin typeface="Roboto"/>
              <a:ea typeface="Roboto"/>
              <a:cs typeface="Roboto"/>
              <a:sym typeface="Roboto"/>
            </a:endParaRPr>
          </a:p>
          <a:p>
            <a:pPr indent="-355600" lvl="0" marL="914400" rtl="0" algn="just">
              <a:spcBef>
                <a:spcPts val="0"/>
              </a:spcBef>
              <a:spcAft>
                <a:spcPts val="0"/>
              </a:spcAft>
              <a:buSzPts val="2000"/>
              <a:buFont typeface="Roboto"/>
              <a:buChar char="●"/>
            </a:pPr>
            <a:r>
              <a:rPr lang="en-US" sz="2000">
                <a:latin typeface="Roboto"/>
                <a:ea typeface="Roboto"/>
                <a:cs typeface="Roboto"/>
                <a:sym typeface="Roboto"/>
              </a:rPr>
              <a:t>Searched for the exact name of the database within various datasets.</a:t>
            </a:r>
            <a:endParaRPr sz="2000">
              <a:latin typeface="Roboto"/>
              <a:ea typeface="Roboto"/>
              <a:cs typeface="Roboto"/>
              <a:sym typeface="Roboto"/>
            </a:endParaRPr>
          </a:p>
          <a:p>
            <a:pPr indent="-355600" lvl="0" marL="914400" rtl="0" algn="just">
              <a:spcBef>
                <a:spcPts val="0"/>
              </a:spcBef>
              <a:spcAft>
                <a:spcPts val="0"/>
              </a:spcAft>
              <a:buSzPts val="2000"/>
              <a:buFont typeface="Roboto"/>
              <a:buChar char="●"/>
            </a:pPr>
            <a:r>
              <a:rPr lang="en-US" sz="2000">
                <a:latin typeface="Roboto"/>
                <a:ea typeface="Roboto"/>
                <a:cs typeface="Roboto"/>
                <a:sym typeface="Roboto"/>
              </a:rPr>
              <a:t>Used the given name to extract and download the dataset into folders.</a:t>
            </a:r>
            <a:endParaRPr sz="2000">
              <a:latin typeface="Roboto"/>
              <a:ea typeface="Roboto"/>
              <a:cs typeface="Roboto"/>
              <a:sym typeface="Roboto"/>
            </a:endParaRPr>
          </a:p>
          <a:p>
            <a:pPr indent="-355600" lvl="0" marL="914400" rtl="0" algn="just">
              <a:spcBef>
                <a:spcPts val="0"/>
              </a:spcBef>
              <a:spcAft>
                <a:spcPts val="0"/>
              </a:spcAft>
              <a:buSzPts val="2000"/>
              <a:buFont typeface="Roboto"/>
              <a:buChar char="●"/>
            </a:pPr>
            <a:r>
              <a:rPr lang="en-US" sz="2000">
                <a:latin typeface="Roboto"/>
                <a:ea typeface="Roboto"/>
                <a:cs typeface="Roboto"/>
                <a:sym typeface="Roboto"/>
              </a:rPr>
              <a:t>Unzipped the folder for further use.</a:t>
            </a:r>
            <a:endParaRPr sz="2000">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4"/>
          <p:cNvSpPr txBox="1"/>
          <p:nvPr/>
        </p:nvSpPr>
        <p:spPr>
          <a:xfrm>
            <a:off x="1119225" y="2040950"/>
            <a:ext cx="997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77" name="Google Shape;277;p34"/>
          <p:cNvSpPr txBox="1"/>
          <p:nvPr/>
        </p:nvSpPr>
        <p:spPr>
          <a:xfrm>
            <a:off x="704975" y="1733325"/>
            <a:ext cx="10887900" cy="489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latin typeface="Roboto"/>
                <a:ea typeface="Roboto"/>
                <a:cs typeface="Roboto"/>
                <a:sym typeface="Roboto"/>
              </a:rPr>
              <a:t>2.</a:t>
            </a:r>
            <a:r>
              <a:rPr lang="en-US" sz="2000">
                <a:latin typeface="Roboto"/>
                <a:ea typeface="Roboto"/>
                <a:cs typeface="Roboto"/>
                <a:sym typeface="Roboto"/>
              </a:rPr>
              <a:t>	</a:t>
            </a:r>
            <a:r>
              <a:rPr lang="en-US" sz="2600">
                <a:latin typeface="Roboto"/>
                <a:ea typeface="Roboto"/>
                <a:cs typeface="Roboto"/>
                <a:sym typeface="Roboto"/>
              </a:rPr>
              <a:t>Hand Gesture Recognition using Self-trained Model (Python)</a:t>
            </a:r>
            <a:endParaRPr sz="2600">
              <a:latin typeface="Roboto"/>
              <a:ea typeface="Roboto"/>
              <a:cs typeface="Roboto"/>
              <a:sym typeface="Roboto"/>
            </a:endParaRPr>
          </a:p>
          <a:p>
            <a:pPr indent="0" lvl="0" marL="0" rtl="0" algn="l">
              <a:spcBef>
                <a:spcPts val="0"/>
              </a:spcBef>
              <a:spcAft>
                <a:spcPts val="0"/>
              </a:spcAft>
              <a:buNone/>
            </a:pPr>
            <a:r>
              <a:t/>
            </a:r>
            <a:endParaRPr sz="2000">
              <a:latin typeface="Roboto"/>
              <a:ea typeface="Roboto"/>
              <a:cs typeface="Roboto"/>
              <a:sym typeface="Roboto"/>
            </a:endParaRPr>
          </a:p>
          <a:p>
            <a:pPr indent="-355600" lvl="0" marL="457200" rtl="0" algn="just">
              <a:spcBef>
                <a:spcPts val="0"/>
              </a:spcBef>
              <a:spcAft>
                <a:spcPts val="0"/>
              </a:spcAft>
              <a:buSzPts val="2000"/>
              <a:buFont typeface="Roboto"/>
              <a:buChar char="❖"/>
            </a:pPr>
            <a:r>
              <a:rPr lang="en-US" sz="2000">
                <a:latin typeface="Roboto"/>
                <a:ea typeface="Roboto"/>
                <a:cs typeface="Roboto"/>
                <a:sym typeface="Roboto"/>
              </a:rPr>
              <a:t>Training a CNN based model for Gesture Recognition:</a:t>
            </a:r>
            <a:endParaRPr sz="2000">
              <a:latin typeface="Roboto"/>
              <a:ea typeface="Roboto"/>
              <a:cs typeface="Roboto"/>
              <a:sym typeface="Roboto"/>
            </a:endParaRPr>
          </a:p>
          <a:p>
            <a:pPr indent="-355600" lvl="1" marL="914400" rtl="0" algn="just">
              <a:spcBef>
                <a:spcPts val="0"/>
              </a:spcBef>
              <a:spcAft>
                <a:spcPts val="0"/>
              </a:spcAft>
              <a:buSzPts val="2000"/>
              <a:buFont typeface="Roboto"/>
              <a:buChar char="➢"/>
            </a:pPr>
            <a:r>
              <a:rPr lang="en-US" sz="2000">
                <a:latin typeface="Roboto"/>
                <a:ea typeface="Roboto"/>
                <a:cs typeface="Roboto"/>
                <a:sym typeface="Roboto"/>
              </a:rPr>
              <a:t>Imported the required dependencies including Keras running on TensorFlow backend and others.</a:t>
            </a:r>
            <a:endParaRPr sz="2000">
              <a:latin typeface="Roboto"/>
              <a:ea typeface="Roboto"/>
              <a:cs typeface="Roboto"/>
              <a:sym typeface="Roboto"/>
            </a:endParaRPr>
          </a:p>
          <a:p>
            <a:pPr indent="-355600" lvl="1" marL="914400" rtl="0" algn="just">
              <a:spcBef>
                <a:spcPts val="0"/>
              </a:spcBef>
              <a:spcAft>
                <a:spcPts val="0"/>
              </a:spcAft>
              <a:buSzPts val="2000"/>
              <a:buFont typeface="Roboto"/>
              <a:buChar char="➢"/>
            </a:pPr>
            <a:r>
              <a:rPr lang="en-US" sz="2000">
                <a:latin typeface="Roboto"/>
                <a:ea typeface="Roboto"/>
                <a:cs typeface="Roboto"/>
                <a:sym typeface="Roboto"/>
              </a:rPr>
              <a:t>Preprocessed the collected data - Reshaped the image array, rescaled them between a range of 0 and 1 and then split them into train and test sets</a:t>
            </a:r>
            <a:endParaRPr sz="2000">
              <a:latin typeface="Roboto"/>
              <a:ea typeface="Roboto"/>
              <a:cs typeface="Roboto"/>
              <a:sym typeface="Roboto"/>
            </a:endParaRPr>
          </a:p>
          <a:p>
            <a:pPr indent="-355600" lvl="1" marL="914400" rtl="0" algn="just">
              <a:spcBef>
                <a:spcPts val="0"/>
              </a:spcBef>
              <a:spcAft>
                <a:spcPts val="0"/>
              </a:spcAft>
              <a:buSzPts val="2000"/>
              <a:buFont typeface="Roboto"/>
              <a:buChar char="➢"/>
            </a:pPr>
            <a:r>
              <a:rPr lang="en-US" sz="2000">
                <a:latin typeface="Roboto"/>
                <a:ea typeface="Roboto"/>
                <a:cs typeface="Roboto"/>
                <a:sym typeface="Roboto"/>
              </a:rPr>
              <a:t>Built a CNN model with the proper filters and input dimensions which can fit over the training data and evaluate on the testing data. (Details are included in the Code Walkthrough)</a:t>
            </a:r>
            <a:endParaRPr sz="2000">
              <a:latin typeface="Roboto"/>
              <a:ea typeface="Roboto"/>
              <a:cs typeface="Roboto"/>
              <a:sym typeface="Roboto"/>
            </a:endParaRPr>
          </a:p>
          <a:p>
            <a:pPr indent="-355600" lvl="2" marL="1371600" rtl="0" algn="just">
              <a:spcBef>
                <a:spcPts val="0"/>
              </a:spcBef>
              <a:spcAft>
                <a:spcPts val="0"/>
              </a:spcAft>
              <a:buSzPts val="2000"/>
              <a:buFont typeface="Roboto"/>
              <a:buChar char="■"/>
            </a:pPr>
            <a:r>
              <a:rPr lang="en-US" sz="2000">
                <a:latin typeface="Roboto"/>
                <a:ea typeface="Roboto"/>
                <a:cs typeface="Roboto"/>
                <a:sym typeface="Roboto"/>
              </a:rPr>
              <a:t>3 Convolutional 2D layers each followed by a Max Pooling 2D layer.</a:t>
            </a:r>
            <a:endParaRPr sz="2000">
              <a:latin typeface="Roboto"/>
              <a:ea typeface="Roboto"/>
              <a:cs typeface="Roboto"/>
              <a:sym typeface="Roboto"/>
            </a:endParaRPr>
          </a:p>
          <a:p>
            <a:pPr indent="-355600" lvl="2" marL="1371600" rtl="0" algn="just">
              <a:spcBef>
                <a:spcPts val="0"/>
              </a:spcBef>
              <a:spcAft>
                <a:spcPts val="0"/>
              </a:spcAft>
              <a:buSzPts val="2000"/>
              <a:buFont typeface="Roboto"/>
              <a:buChar char="■"/>
            </a:pPr>
            <a:r>
              <a:rPr lang="en-US" sz="2000">
                <a:latin typeface="Roboto"/>
                <a:ea typeface="Roboto"/>
                <a:cs typeface="Roboto"/>
                <a:sym typeface="Roboto"/>
              </a:rPr>
              <a:t>A Flatten layer to squeeze the 2D output into a 1D vector.</a:t>
            </a:r>
            <a:endParaRPr sz="2000">
              <a:latin typeface="Roboto"/>
              <a:ea typeface="Roboto"/>
              <a:cs typeface="Roboto"/>
              <a:sym typeface="Roboto"/>
            </a:endParaRPr>
          </a:p>
          <a:p>
            <a:pPr indent="-355600" lvl="2" marL="1371600" rtl="0" algn="just">
              <a:spcBef>
                <a:spcPts val="0"/>
              </a:spcBef>
              <a:spcAft>
                <a:spcPts val="0"/>
              </a:spcAft>
              <a:buSzPts val="2000"/>
              <a:buFont typeface="Roboto"/>
              <a:buChar char="■"/>
            </a:pPr>
            <a:r>
              <a:rPr lang="en-US" sz="2000">
                <a:latin typeface="Roboto"/>
                <a:ea typeface="Roboto"/>
                <a:cs typeface="Roboto"/>
                <a:sym typeface="Roboto"/>
              </a:rPr>
              <a:t>A Fully connected Dense layer with relu activation.</a:t>
            </a:r>
            <a:endParaRPr sz="2000">
              <a:latin typeface="Roboto"/>
              <a:ea typeface="Roboto"/>
              <a:cs typeface="Roboto"/>
              <a:sym typeface="Roboto"/>
            </a:endParaRPr>
          </a:p>
          <a:p>
            <a:pPr indent="-355600" lvl="2" marL="1371600" rtl="0" algn="just">
              <a:spcBef>
                <a:spcPts val="0"/>
              </a:spcBef>
              <a:spcAft>
                <a:spcPts val="0"/>
              </a:spcAft>
              <a:buSzPts val="2000"/>
              <a:buFont typeface="Roboto"/>
              <a:buChar char="■"/>
            </a:pPr>
            <a:r>
              <a:rPr lang="en-US" sz="2000">
                <a:latin typeface="Roboto"/>
                <a:ea typeface="Roboto"/>
                <a:cs typeface="Roboto"/>
                <a:sym typeface="Roboto"/>
              </a:rPr>
              <a:t>An output Dense layer with softmax activation for final Classification.	</a:t>
            </a:r>
            <a:endParaRPr sz="2000">
              <a:latin typeface="Roboto"/>
              <a:ea typeface="Roboto"/>
              <a:cs typeface="Roboto"/>
              <a:sym typeface="Roboto"/>
            </a:endParaRPr>
          </a:p>
          <a:p>
            <a:pPr indent="-355600" lvl="1" marL="914400" rtl="0" algn="just">
              <a:spcBef>
                <a:spcPts val="0"/>
              </a:spcBef>
              <a:spcAft>
                <a:spcPts val="0"/>
              </a:spcAft>
              <a:buSzPts val="2000"/>
              <a:buFont typeface="Roboto"/>
              <a:buChar char="➢"/>
            </a:pPr>
            <a:r>
              <a:rPr lang="en-US" sz="2000">
                <a:latin typeface="Roboto"/>
                <a:ea typeface="Roboto"/>
                <a:cs typeface="Roboto"/>
                <a:sym typeface="Roboto"/>
              </a:rPr>
              <a:t>Saved the model as a “.h5” file</a:t>
            </a:r>
            <a:endParaRPr sz="2000">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5"/>
          <p:cNvSpPr txBox="1"/>
          <p:nvPr/>
        </p:nvSpPr>
        <p:spPr>
          <a:xfrm>
            <a:off x="714400" y="2105250"/>
            <a:ext cx="10887900" cy="29553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Roboto"/>
              <a:buChar char="❖"/>
            </a:pPr>
            <a:r>
              <a:rPr lang="en-US" sz="2000">
                <a:solidFill>
                  <a:srgbClr val="233A44"/>
                </a:solidFill>
                <a:latin typeface="Roboto"/>
                <a:ea typeface="Roboto"/>
                <a:cs typeface="Roboto"/>
                <a:sym typeface="Roboto"/>
              </a:rPr>
              <a:t>Real-Time Hand Gesture Recognition</a:t>
            </a:r>
            <a:r>
              <a:rPr lang="en-US" sz="2000">
                <a:latin typeface="Roboto"/>
                <a:ea typeface="Roboto"/>
                <a:cs typeface="Roboto"/>
                <a:sym typeface="Roboto"/>
              </a:rPr>
              <a:t>:</a:t>
            </a:r>
            <a:endParaRPr sz="2000">
              <a:latin typeface="Roboto"/>
              <a:ea typeface="Roboto"/>
              <a:cs typeface="Roboto"/>
              <a:sym typeface="Roboto"/>
            </a:endParaRPr>
          </a:p>
          <a:p>
            <a:pPr indent="0" lvl="0" marL="457200" rtl="0" algn="l">
              <a:spcBef>
                <a:spcPts val="0"/>
              </a:spcBef>
              <a:spcAft>
                <a:spcPts val="0"/>
              </a:spcAft>
              <a:buNone/>
            </a:pPr>
            <a:r>
              <a:t/>
            </a:r>
            <a:endParaRPr sz="2000">
              <a:latin typeface="Roboto"/>
              <a:ea typeface="Roboto"/>
              <a:cs typeface="Roboto"/>
              <a:sym typeface="Roboto"/>
            </a:endParaRPr>
          </a:p>
          <a:p>
            <a:pPr indent="-355600" lvl="1" marL="914400" rtl="0" algn="just">
              <a:spcBef>
                <a:spcPts val="0"/>
              </a:spcBef>
              <a:spcAft>
                <a:spcPts val="0"/>
              </a:spcAft>
              <a:buSzPts val="2000"/>
              <a:buFont typeface="Roboto"/>
              <a:buChar char="➢"/>
            </a:pPr>
            <a:r>
              <a:rPr lang="en-US" sz="2000">
                <a:latin typeface="Roboto"/>
                <a:ea typeface="Roboto"/>
                <a:cs typeface="Roboto"/>
                <a:sym typeface="Roboto"/>
              </a:rPr>
              <a:t>Imported the required dependencies including OpenCV for video input.</a:t>
            </a:r>
            <a:endParaRPr sz="2000">
              <a:latin typeface="Roboto"/>
              <a:ea typeface="Roboto"/>
              <a:cs typeface="Roboto"/>
              <a:sym typeface="Roboto"/>
            </a:endParaRPr>
          </a:p>
          <a:p>
            <a:pPr indent="-355600" lvl="1" marL="914400" rtl="0" algn="just">
              <a:spcBef>
                <a:spcPts val="0"/>
              </a:spcBef>
              <a:spcAft>
                <a:spcPts val="0"/>
              </a:spcAft>
              <a:buSzPts val="2000"/>
              <a:buFont typeface="Roboto"/>
              <a:buChar char="➢"/>
            </a:pPr>
            <a:r>
              <a:rPr lang="en-US" sz="2000">
                <a:latin typeface="Roboto"/>
                <a:ea typeface="Roboto"/>
                <a:cs typeface="Roboto"/>
                <a:sym typeface="Roboto"/>
              </a:rPr>
              <a:t>Used the WebCam for capturing video input frame-by-frame</a:t>
            </a:r>
            <a:endParaRPr sz="2000">
              <a:latin typeface="Roboto"/>
              <a:ea typeface="Roboto"/>
              <a:cs typeface="Roboto"/>
              <a:sym typeface="Roboto"/>
            </a:endParaRPr>
          </a:p>
          <a:p>
            <a:pPr indent="-355600" lvl="1" marL="914400" rtl="0" algn="just">
              <a:spcBef>
                <a:spcPts val="0"/>
              </a:spcBef>
              <a:spcAft>
                <a:spcPts val="0"/>
              </a:spcAft>
              <a:buSzPts val="2000"/>
              <a:buFont typeface="Roboto"/>
              <a:buChar char="➢"/>
            </a:pPr>
            <a:r>
              <a:rPr lang="en-US" sz="2000">
                <a:latin typeface="Roboto"/>
                <a:ea typeface="Roboto"/>
                <a:cs typeface="Roboto"/>
                <a:sym typeface="Roboto"/>
              </a:rPr>
              <a:t>Preprocessed the Input data from video - </a:t>
            </a:r>
            <a:r>
              <a:rPr lang="en-US" sz="2000">
                <a:latin typeface="Roboto"/>
                <a:ea typeface="Roboto"/>
                <a:cs typeface="Roboto"/>
                <a:sym typeface="Roboto"/>
              </a:rPr>
              <a:t>Converted</a:t>
            </a:r>
            <a:r>
              <a:rPr lang="en-US" sz="2000">
                <a:latin typeface="Roboto"/>
                <a:ea typeface="Roboto"/>
                <a:cs typeface="Roboto"/>
                <a:sym typeface="Roboto"/>
              </a:rPr>
              <a:t> to GrayScale, reshaped the image array, rescaled them between a range of 0 and 1 and used them for predictions.</a:t>
            </a:r>
            <a:endParaRPr sz="2000">
              <a:latin typeface="Roboto"/>
              <a:ea typeface="Roboto"/>
              <a:cs typeface="Roboto"/>
              <a:sym typeface="Roboto"/>
            </a:endParaRPr>
          </a:p>
          <a:p>
            <a:pPr indent="-355600" lvl="1" marL="914400" rtl="0" algn="just">
              <a:spcBef>
                <a:spcPts val="0"/>
              </a:spcBef>
              <a:spcAft>
                <a:spcPts val="0"/>
              </a:spcAft>
              <a:buSzPts val="2000"/>
              <a:buFont typeface="Roboto"/>
              <a:buChar char="➢"/>
            </a:pPr>
            <a:r>
              <a:rPr lang="en-US" sz="2000">
                <a:latin typeface="Roboto"/>
                <a:ea typeface="Roboto"/>
                <a:cs typeface="Roboto"/>
                <a:sym typeface="Roboto"/>
              </a:rPr>
              <a:t>Feeding the preprocessed input video data (frame-by-frame) into the trained model for prediction of classes.</a:t>
            </a:r>
            <a:endParaRPr sz="2000">
              <a:latin typeface="Roboto"/>
              <a:ea typeface="Roboto"/>
              <a:cs typeface="Roboto"/>
              <a:sym typeface="Roboto"/>
            </a:endParaRPr>
          </a:p>
          <a:p>
            <a:pPr indent="-355600" lvl="1" marL="914400" rtl="0" algn="just">
              <a:spcBef>
                <a:spcPts val="0"/>
              </a:spcBef>
              <a:spcAft>
                <a:spcPts val="0"/>
              </a:spcAft>
              <a:buSzPts val="2000"/>
              <a:buFont typeface="Roboto"/>
              <a:buChar char="➢"/>
            </a:pPr>
            <a:r>
              <a:rPr lang="en-US" sz="2000">
                <a:latin typeface="Roboto"/>
                <a:ea typeface="Roboto"/>
                <a:cs typeface="Roboto"/>
                <a:sym typeface="Roboto"/>
              </a:rPr>
              <a:t>Displaying the resulting output on the output screen as per prediction.</a:t>
            </a:r>
            <a:endParaRPr sz="200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6"/>
          <p:cNvSpPr txBox="1"/>
          <p:nvPr/>
        </p:nvSpPr>
        <p:spPr>
          <a:xfrm>
            <a:off x="872650" y="1046300"/>
            <a:ext cx="5640000" cy="517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latin typeface="Roboto"/>
                <a:ea typeface="Roboto"/>
                <a:cs typeface="Roboto"/>
                <a:sym typeface="Roboto"/>
              </a:rPr>
              <a:t>3. Using JavaScript and React:</a:t>
            </a:r>
            <a:endParaRPr sz="2600">
              <a:latin typeface="Roboto"/>
              <a:ea typeface="Roboto"/>
              <a:cs typeface="Roboto"/>
              <a:sym typeface="Roboto"/>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355600" lvl="0" marL="457200" rtl="0" algn="just">
              <a:spcBef>
                <a:spcPts val="0"/>
              </a:spcBef>
              <a:spcAft>
                <a:spcPts val="0"/>
              </a:spcAft>
              <a:buSzPts val="2000"/>
              <a:buFont typeface="Roboto"/>
              <a:buChar char="❖"/>
            </a:pPr>
            <a:r>
              <a:rPr lang="en-US" sz="2000">
                <a:latin typeface="Roboto"/>
                <a:ea typeface="Roboto"/>
                <a:cs typeface="Roboto"/>
                <a:sym typeface="Roboto"/>
              </a:rPr>
              <a:t>Installing required libraries-tensorflow.js, handpose model*</a:t>
            </a:r>
            <a:r>
              <a:rPr lang="en-US" sz="2000">
                <a:solidFill>
                  <a:schemeClr val="accent5"/>
                </a:solidFill>
                <a:latin typeface="Roboto"/>
                <a:ea typeface="Roboto"/>
                <a:cs typeface="Roboto"/>
                <a:sym typeface="Roboto"/>
              </a:rPr>
              <a:t>[8]</a:t>
            </a:r>
            <a:r>
              <a:rPr lang="en-US" sz="2000">
                <a:latin typeface="Roboto"/>
                <a:ea typeface="Roboto"/>
                <a:cs typeface="Roboto"/>
                <a:sym typeface="Roboto"/>
              </a:rPr>
              <a:t>, react-webcam.</a:t>
            </a:r>
            <a:endParaRPr sz="2000">
              <a:solidFill>
                <a:srgbClr val="6A9955"/>
              </a:solidFill>
              <a:highlight>
                <a:srgbClr val="1E1E1E"/>
              </a:highlight>
              <a:latin typeface="Roboto"/>
              <a:ea typeface="Roboto"/>
              <a:cs typeface="Roboto"/>
              <a:sym typeface="Roboto"/>
            </a:endParaRPr>
          </a:p>
          <a:p>
            <a:pPr indent="-355600" lvl="0" marL="457200" rtl="0" algn="just">
              <a:spcBef>
                <a:spcPts val="0"/>
              </a:spcBef>
              <a:spcAft>
                <a:spcPts val="0"/>
              </a:spcAft>
              <a:buSzPts val="2000"/>
              <a:buFont typeface="Roboto"/>
              <a:buChar char="❖"/>
            </a:pPr>
            <a:r>
              <a:rPr lang="en-US" sz="2000">
                <a:latin typeface="Roboto"/>
                <a:ea typeface="Roboto"/>
                <a:cs typeface="Roboto"/>
                <a:sym typeface="Roboto"/>
              </a:rPr>
              <a:t>Importing above </a:t>
            </a:r>
            <a:r>
              <a:rPr lang="en-US" sz="2000">
                <a:latin typeface="Roboto"/>
                <a:ea typeface="Roboto"/>
                <a:cs typeface="Roboto"/>
                <a:sym typeface="Roboto"/>
              </a:rPr>
              <a:t>dependencies.</a:t>
            </a:r>
            <a:endParaRPr sz="2000">
              <a:latin typeface="Roboto"/>
              <a:ea typeface="Roboto"/>
              <a:cs typeface="Roboto"/>
              <a:sym typeface="Roboto"/>
            </a:endParaRPr>
          </a:p>
          <a:p>
            <a:pPr indent="-355600" lvl="0" marL="457200" rtl="0" algn="just">
              <a:spcBef>
                <a:spcPts val="0"/>
              </a:spcBef>
              <a:spcAft>
                <a:spcPts val="0"/>
              </a:spcAft>
              <a:buSzPts val="2000"/>
              <a:buFont typeface="Roboto"/>
              <a:buChar char="❖"/>
            </a:pPr>
            <a:r>
              <a:rPr lang="en-US" sz="2000">
                <a:latin typeface="Roboto"/>
                <a:ea typeface="Roboto"/>
                <a:cs typeface="Roboto"/>
                <a:sym typeface="Roboto"/>
              </a:rPr>
              <a:t>Setting up the webcam and the canvas.</a:t>
            </a:r>
            <a:endParaRPr sz="2000">
              <a:latin typeface="Roboto"/>
              <a:ea typeface="Roboto"/>
              <a:cs typeface="Roboto"/>
              <a:sym typeface="Roboto"/>
            </a:endParaRPr>
          </a:p>
          <a:p>
            <a:pPr indent="-355600" lvl="0" marL="457200" rtl="0" algn="just">
              <a:spcBef>
                <a:spcPts val="0"/>
              </a:spcBef>
              <a:spcAft>
                <a:spcPts val="0"/>
              </a:spcAft>
              <a:buSzPts val="2000"/>
              <a:buFont typeface="Roboto"/>
              <a:buChar char="❖"/>
            </a:pPr>
            <a:r>
              <a:rPr lang="en-US" sz="2000">
                <a:latin typeface="Roboto"/>
                <a:ea typeface="Roboto"/>
                <a:cs typeface="Roboto"/>
                <a:sym typeface="Roboto"/>
              </a:rPr>
              <a:t>Creating references of the webcam and the canvas.</a:t>
            </a:r>
            <a:endParaRPr sz="2000">
              <a:latin typeface="Roboto"/>
              <a:ea typeface="Roboto"/>
              <a:cs typeface="Roboto"/>
              <a:sym typeface="Roboto"/>
            </a:endParaRPr>
          </a:p>
          <a:p>
            <a:pPr indent="-355600" lvl="0" marL="457200" rtl="0" algn="just">
              <a:spcBef>
                <a:spcPts val="0"/>
              </a:spcBef>
              <a:spcAft>
                <a:spcPts val="0"/>
              </a:spcAft>
              <a:buSzPts val="2000"/>
              <a:buFont typeface="Roboto"/>
              <a:buChar char="❖"/>
            </a:pPr>
            <a:r>
              <a:rPr lang="en-US" sz="2000">
                <a:latin typeface="Roboto"/>
                <a:ea typeface="Roboto"/>
                <a:cs typeface="Roboto"/>
                <a:sym typeface="Roboto"/>
              </a:rPr>
              <a:t>Loading Handpose.</a:t>
            </a:r>
            <a:endParaRPr sz="2000">
              <a:latin typeface="Roboto"/>
              <a:ea typeface="Roboto"/>
              <a:cs typeface="Roboto"/>
              <a:sym typeface="Roboto"/>
            </a:endParaRPr>
          </a:p>
          <a:p>
            <a:pPr indent="-355600" lvl="0" marL="457200" rtl="0" algn="just">
              <a:spcBef>
                <a:spcPts val="0"/>
              </a:spcBef>
              <a:spcAft>
                <a:spcPts val="0"/>
              </a:spcAft>
              <a:buSzPts val="2000"/>
              <a:buFont typeface="Roboto"/>
              <a:buChar char="❖"/>
            </a:pPr>
            <a:r>
              <a:rPr lang="en-US" sz="2000">
                <a:latin typeface="Roboto"/>
                <a:ea typeface="Roboto"/>
                <a:cs typeface="Roboto"/>
                <a:sym typeface="Roboto"/>
              </a:rPr>
              <a:t>Feeding webcam input into the model.</a:t>
            </a:r>
            <a:endParaRPr sz="2000">
              <a:latin typeface="Roboto"/>
              <a:ea typeface="Roboto"/>
              <a:cs typeface="Roboto"/>
              <a:sym typeface="Roboto"/>
            </a:endParaRPr>
          </a:p>
          <a:p>
            <a:pPr indent="-355600" lvl="0" marL="457200" rtl="0" algn="just">
              <a:spcBef>
                <a:spcPts val="0"/>
              </a:spcBef>
              <a:spcAft>
                <a:spcPts val="0"/>
              </a:spcAft>
              <a:buSzPts val="2000"/>
              <a:buFont typeface="Roboto"/>
              <a:buChar char="❖"/>
            </a:pPr>
            <a:r>
              <a:rPr lang="en-US" sz="2000">
                <a:latin typeface="Roboto"/>
                <a:ea typeface="Roboto"/>
                <a:cs typeface="Roboto"/>
                <a:sym typeface="Roboto"/>
              </a:rPr>
              <a:t>Storing the output given by the model.</a:t>
            </a:r>
            <a:endParaRPr sz="2000">
              <a:latin typeface="Roboto"/>
              <a:ea typeface="Roboto"/>
              <a:cs typeface="Roboto"/>
              <a:sym typeface="Roboto"/>
            </a:endParaRPr>
          </a:p>
          <a:p>
            <a:pPr indent="-355600" lvl="1" marL="914400" rtl="0" algn="just">
              <a:spcBef>
                <a:spcPts val="0"/>
              </a:spcBef>
              <a:spcAft>
                <a:spcPts val="0"/>
              </a:spcAft>
              <a:buSzPts val="2000"/>
              <a:buFont typeface="Roboto"/>
              <a:buChar char="➢"/>
            </a:pPr>
            <a:r>
              <a:rPr lang="en-US" sz="2000">
                <a:latin typeface="Roboto"/>
                <a:ea typeface="Roboto"/>
                <a:cs typeface="Roboto"/>
                <a:sym typeface="Roboto"/>
              </a:rPr>
              <a:t>The output will be in form of an array which will consist of the 3D coordinates of the positions of the 21 keypoints across the hand.</a:t>
            </a:r>
            <a:endParaRPr sz="2000">
              <a:latin typeface="Roboto"/>
              <a:ea typeface="Roboto"/>
              <a:cs typeface="Roboto"/>
              <a:sym typeface="Roboto"/>
            </a:endParaRPr>
          </a:p>
          <a:p>
            <a:pPr indent="-355600" lvl="0" marL="457200" rtl="0" algn="just">
              <a:spcBef>
                <a:spcPts val="0"/>
              </a:spcBef>
              <a:spcAft>
                <a:spcPts val="0"/>
              </a:spcAft>
              <a:buSzPts val="2000"/>
              <a:buFont typeface="Roboto"/>
              <a:buChar char="❖"/>
            </a:pPr>
            <a:r>
              <a:rPr lang="en-US" sz="2000">
                <a:latin typeface="Roboto"/>
                <a:ea typeface="Roboto"/>
                <a:cs typeface="Roboto"/>
                <a:sym typeface="Roboto"/>
              </a:rPr>
              <a:t>Drawing mesh around the hand.</a:t>
            </a:r>
            <a:endParaRPr>
              <a:solidFill>
                <a:srgbClr val="434343"/>
              </a:solidFill>
              <a:latin typeface="Times New Roman"/>
              <a:ea typeface="Times New Roman"/>
              <a:cs typeface="Times New Roman"/>
              <a:sym typeface="Times New Roman"/>
            </a:endParaRPr>
          </a:p>
        </p:txBody>
      </p:sp>
      <p:pic>
        <p:nvPicPr>
          <p:cNvPr id="290" name="Google Shape;290;p36"/>
          <p:cNvPicPr preferRelativeResize="0"/>
          <p:nvPr/>
        </p:nvPicPr>
        <p:blipFill>
          <a:blip r:embed="rId3">
            <a:alphaModFix/>
          </a:blip>
          <a:stretch>
            <a:fillRect/>
          </a:stretch>
        </p:blipFill>
        <p:spPr>
          <a:xfrm>
            <a:off x="7218650" y="1356063"/>
            <a:ext cx="4151650" cy="3128475"/>
          </a:xfrm>
          <a:prstGeom prst="rect">
            <a:avLst/>
          </a:prstGeom>
          <a:noFill/>
          <a:ln>
            <a:noFill/>
          </a:ln>
        </p:spPr>
      </p:pic>
      <p:sp>
        <p:nvSpPr>
          <p:cNvPr id="291" name="Google Shape;291;p36"/>
          <p:cNvSpPr txBox="1"/>
          <p:nvPr/>
        </p:nvSpPr>
        <p:spPr>
          <a:xfrm>
            <a:off x="7218625" y="4990025"/>
            <a:ext cx="4151700" cy="1046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a:latin typeface="Times New Roman"/>
                <a:ea typeface="Times New Roman"/>
                <a:cs typeface="Times New Roman"/>
                <a:sym typeface="Times New Roman"/>
              </a:rPr>
              <a:t>*</a:t>
            </a:r>
            <a:r>
              <a:rPr lang="en-US">
                <a:solidFill>
                  <a:srgbClr val="434343"/>
                </a:solidFill>
                <a:latin typeface="Times New Roman"/>
                <a:ea typeface="Times New Roman"/>
                <a:cs typeface="Times New Roman"/>
                <a:sym typeface="Times New Roman"/>
              </a:rPr>
              <a:t>Handpose is a lightweight ML pipeline consisting of two models: A palm detector and a hand-skeleton finger tracking model. It predicts 21 3D hand keypoints per detected hand</a:t>
            </a:r>
            <a:endParaRPr>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7"/>
          <p:cNvSpPr txBox="1"/>
          <p:nvPr/>
        </p:nvSpPr>
        <p:spPr>
          <a:xfrm>
            <a:off x="1255000" y="1612050"/>
            <a:ext cx="7143300" cy="5170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US" sz="2500">
                <a:latin typeface="Times New Roman"/>
                <a:ea typeface="Times New Roman"/>
                <a:cs typeface="Times New Roman"/>
                <a:sym typeface="Times New Roman"/>
              </a:rPr>
              <a:t>Hand Gesture Recognition using fingerpose[9]:</a:t>
            </a:r>
            <a:endParaRPr b="1" sz="25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b="1" sz="2500">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rPr lang="en-US" sz="1800">
                <a:latin typeface="Times New Roman"/>
                <a:ea typeface="Times New Roman"/>
                <a:cs typeface="Times New Roman"/>
                <a:sym typeface="Times New Roman"/>
              </a:rPr>
              <a:t>Gesture detection works in three steps:</a:t>
            </a:r>
            <a:endParaRPr sz="1800">
              <a:latin typeface="Times New Roman"/>
              <a:ea typeface="Times New Roman"/>
              <a:cs typeface="Times New Roman"/>
              <a:sym typeface="Times New Roman"/>
            </a:endParaRPr>
          </a:p>
          <a:p>
            <a:pPr indent="-342900" lvl="0" marL="914400" rtl="0" algn="just">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Detect the hand landmarks inside the video picture.</a:t>
            </a:r>
            <a:endParaRPr sz="1800">
              <a:latin typeface="Times New Roman"/>
              <a:ea typeface="Times New Roman"/>
              <a:cs typeface="Times New Roman"/>
              <a:sym typeface="Times New Roman"/>
            </a:endParaRPr>
          </a:p>
          <a:p>
            <a:pPr indent="-342900" lvl="0" marL="914400" rtl="0" algn="just">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Estimating the direction and curl of each individual finger.</a:t>
            </a:r>
            <a:endParaRPr sz="1800">
              <a:latin typeface="Times New Roman"/>
              <a:ea typeface="Times New Roman"/>
              <a:cs typeface="Times New Roman"/>
              <a:sym typeface="Times New Roman"/>
            </a:endParaRPr>
          </a:p>
          <a:p>
            <a:pPr indent="-342900" lvl="0" marL="914400" rtl="0" algn="just">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Comparing the result to a set of gesture descriptions.</a:t>
            </a:r>
            <a:endParaRPr sz="1800">
              <a:latin typeface="Times New Roman"/>
              <a:ea typeface="Times New Roman"/>
              <a:cs typeface="Times New Roman"/>
              <a:sym typeface="Times New Roman"/>
            </a:endParaRPr>
          </a:p>
          <a:p>
            <a:pPr indent="457200" lvl="0" marL="0" rtl="0" algn="just">
              <a:lnSpc>
                <a:spcPct val="115000"/>
              </a:lnSpc>
              <a:spcBef>
                <a:spcPts val="0"/>
              </a:spcBef>
              <a:spcAft>
                <a:spcPts val="0"/>
              </a:spcAft>
              <a:buNone/>
            </a:pPr>
            <a:r>
              <a:t/>
            </a:r>
            <a:endParaRPr sz="1800">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rPr lang="en-US" sz="1800">
                <a:latin typeface="Times New Roman"/>
                <a:ea typeface="Times New Roman"/>
                <a:cs typeface="Times New Roman"/>
                <a:sym typeface="Times New Roman"/>
              </a:rPr>
              <a:t>First step is performed using </a:t>
            </a:r>
            <a:r>
              <a:rPr lang="en-US" sz="1800">
                <a:latin typeface="Times New Roman"/>
                <a:ea typeface="Times New Roman"/>
                <a:cs typeface="Times New Roman"/>
                <a:sym typeface="Times New Roman"/>
              </a:rPr>
              <a:t>TensorFlow</a:t>
            </a:r>
            <a:r>
              <a:rPr lang="en-US" sz="1800">
                <a:latin typeface="Times New Roman"/>
                <a:ea typeface="Times New Roman"/>
                <a:cs typeface="Times New Roman"/>
                <a:sym typeface="Times New Roman"/>
              </a:rPr>
              <a:t> “handpose”, the other two </a:t>
            </a:r>
            <a:endParaRPr sz="1800">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rPr lang="en-US" sz="1800">
                <a:latin typeface="Times New Roman"/>
                <a:ea typeface="Times New Roman"/>
                <a:cs typeface="Times New Roman"/>
                <a:sym typeface="Times New Roman"/>
              </a:rPr>
              <a:t>steps are done by this library.</a:t>
            </a:r>
            <a:endParaRPr sz="1800">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rPr lang="en-US" sz="1800">
                <a:latin typeface="Times New Roman"/>
                <a:ea typeface="Times New Roman"/>
                <a:cs typeface="Times New Roman"/>
                <a:sym typeface="Times New Roman"/>
              </a:rPr>
              <a:t>Main substeps in this module are:</a:t>
            </a:r>
            <a:endParaRPr sz="1800">
              <a:latin typeface="Times New Roman"/>
              <a:ea typeface="Times New Roman"/>
              <a:cs typeface="Times New Roman"/>
              <a:sym typeface="Times New Roman"/>
            </a:endParaRPr>
          </a:p>
          <a:p>
            <a:pPr indent="-342900" lvl="0" marL="914400" rtl="0" algn="just">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Installing fingerpose - npm install fingerpose</a:t>
            </a:r>
            <a:endParaRPr sz="1800">
              <a:latin typeface="Times New Roman"/>
              <a:ea typeface="Times New Roman"/>
              <a:cs typeface="Times New Roman"/>
              <a:sym typeface="Times New Roman"/>
            </a:endParaRPr>
          </a:p>
          <a:p>
            <a:pPr indent="-342900" lvl="0" marL="914400" rtl="0" algn="just">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Importing emojis and fingerpose </a:t>
            </a:r>
            <a:endParaRPr sz="1800">
              <a:latin typeface="Times New Roman"/>
              <a:ea typeface="Times New Roman"/>
              <a:cs typeface="Times New Roman"/>
              <a:sym typeface="Times New Roman"/>
            </a:endParaRPr>
          </a:p>
          <a:p>
            <a:pPr indent="-342900" lvl="0" marL="914400" rtl="0" algn="just">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Importing the images</a:t>
            </a:r>
            <a:endParaRPr sz="1800">
              <a:latin typeface="Times New Roman"/>
              <a:ea typeface="Times New Roman"/>
              <a:cs typeface="Times New Roman"/>
              <a:sym typeface="Times New Roman"/>
            </a:endParaRPr>
          </a:p>
          <a:p>
            <a:pPr indent="-342900" lvl="0" marL="914400" rtl="0" algn="just">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Updating the above written detect function for gesture handling</a:t>
            </a:r>
            <a:endParaRPr sz="1800">
              <a:latin typeface="Times New Roman"/>
              <a:ea typeface="Times New Roman"/>
              <a:cs typeface="Times New Roman"/>
              <a:sym typeface="Times New Roman"/>
            </a:endParaRPr>
          </a:p>
          <a:p>
            <a:pPr indent="-342900" lvl="0" marL="914400" rtl="0" algn="just">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Adding emoji image to the display screen</a:t>
            </a:r>
            <a:endParaRPr sz="1800">
              <a:latin typeface="Times New Roman"/>
              <a:ea typeface="Times New Roman"/>
              <a:cs typeface="Times New Roman"/>
              <a:sym typeface="Times New Roman"/>
            </a:endParaRPr>
          </a:p>
        </p:txBody>
      </p:sp>
      <p:pic>
        <p:nvPicPr>
          <p:cNvPr id="298" name="Google Shape;298;p37"/>
          <p:cNvPicPr preferRelativeResize="0"/>
          <p:nvPr/>
        </p:nvPicPr>
        <p:blipFill>
          <a:blip r:embed="rId3">
            <a:alphaModFix/>
          </a:blip>
          <a:stretch>
            <a:fillRect/>
          </a:stretch>
        </p:blipFill>
        <p:spPr>
          <a:xfrm>
            <a:off x="8465150" y="2462150"/>
            <a:ext cx="3457575" cy="2552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8"/>
          <p:cNvSpPr txBox="1"/>
          <p:nvPr/>
        </p:nvSpPr>
        <p:spPr>
          <a:xfrm>
            <a:off x="1098175" y="1783150"/>
            <a:ext cx="10408200" cy="4225200"/>
          </a:xfrm>
          <a:prstGeom prst="rect">
            <a:avLst/>
          </a:prstGeom>
          <a:noFill/>
          <a:ln>
            <a:noFill/>
          </a:ln>
        </p:spPr>
        <p:txBody>
          <a:bodyPr anchorCtr="0" anchor="t" bIns="91425" lIns="91425" spcFirstLastPara="1" rIns="91425" wrap="square" tIns="91425">
            <a:spAutoFit/>
          </a:bodyPr>
          <a:lstStyle/>
          <a:p>
            <a:pPr indent="0" lvl="0" marL="457200" rtl="0" algn="just">
              <a:lnSpc>
                <a:spcPct val="115000"/>
              </a:lnSpc>
              <a:spcBef>
                <a:spcPts val="0"/>
              </a:spcBef>
              <a:spcAft>
                <a:spcPts val="0"/>
              </a:spcAft>
              <a:buNone/>
            </a:pPr>
            <a:r>
              <a:rPr lang="en-US" sz="2100">
                <a:latin typeface="Times New Roman"/>
                <a:ea typeface="Times New Roman"/>
                <a:cs typeface="Times New Roman"/>
                <a:sym typeface="Times New Roman"/>
              </a:rPr>
              <a:t>In our project we have used 5 gestures, namely- ‘thumbs-up’, ‘thumbs-down’, ‘victory-sign’, ‘love’, ‘palm raised’.</a:t>
            </a:r>
            <a:endParaRPr sz="2100">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t/>
            </a:r>
            <a:endParaRPr sz="2100">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rPr lang="en-US" sz="2100">
                <a:latin typeface="Times New Roman"/>
                <a:ea typeface="Times New Roman"/>
                <a:cs typeface="Times New Roman"/>
                <a:sym typeface="Times New Roman"/>
              </a:rPr>
              <a:t>Among these, only two gestures are predefined- ‘thumbs-up’ and ‘victory’.</a:t>
            </a:r>
            <a:endParaRPr sz="2100">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rPr lang="en-US" sz="2100">
                <a:latin typeface="Times New Roman"/>
                <a:ea typeface="Times New Roman"/>
                <a:cs typeface="Times New Roman"/>
                <a:sym typeface="Times New Roman"/>
              </a:rPr>
              <a:t>Rest gestures are manually custom made by us using the gesture description provided by fingerpose.</a:t>
            </a:r>
            <a:endParaRPr sz="2100">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t/>
            </a:r>
            <a:endParaRPr sz="2100">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rPr lang="en-US" sz="2100">
                <a:latin typeface="Times New Roman"/>
                <a:ea typeface="Times New Roman"/>
                <a:cs typeface="Times New Roman"/>
                <a:sym typeface="Times New Roman"/>
              </a:rPr>
              <a:t>We have created a sign language gesture- ‘i love you’, which can be very useful for people who can not speak. </a:t>
            </a:r>
            <a:endParaRPr sz="2100">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rPr lang="en-US" sz="2100">
                <a:latin typeface="Times New Roman"/>
                <a:ea typeface="Times New Roman"/>
                <a:cs typeface="Times New Roman"/>
                <a:sym typeface="Times New Roman"/>
              </a:rPr>
              <a:t>For creating this we have given curl and directions of all 5 fingers, which can be found in the github repository- </a:t>
            </a:r>
            <a:r>
              <a:rPr lang="en-US" sz="2100" u="sng">
                <a:solidFill>
                  <a:srgbClr val="1155CC"/>
                </a:solidFill>
                <a:highlight>
                  <a:srgbClr val="FFFFFF"/>
                </a:highlight>
                <a:latin typeface="Times New Roman"/>
                <a:ea typeface="Times New Roman"/>
                <a:cs typeface="Times New Roman"/>
                <a:sym typeface="Times New Roman"/>
                <a:hlinkClick r:id="rId3">
                  <a:extLst>
                    <a:ext uri="{A12FA001-AC4F-418D-AE19-62706E023703}">
                      <ahyp:hlinkClr val="tx"/>
                    </a:ext>
                  </a:extLst>
                </a:hlinkClick>
              </a:rPr>
              <a:t>here</a:t>
            </a:r>
            <a:r>
              <a:rPr lang="en-US" sz="2100">
                <a:latin typeface="Times New Roman"/>
                <a:ea typeface="Times New Roman"/>
                <a:cs typeface="Times New Roman"/>
                <a:sym typeface="Times New Roman"/>
              </a:rPr>
              <a:t>.</a:t>
            </a:r>
            <a:endParaRPr sz="2100">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9"/>
          <p:cNvSpPr txBox="1"/>
          <p:nvPr>
            <p:ph type="ctrTitle"/>
          </p:nvPr>
        </p:nvSpPr>
        <p:spPr>
          <a:xfrm>
            <a:off x="972600" y="1763271"/>
            <a:ext cx="10250700" cy="11604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Deployment</a:t>
            </a:r>
            <a:endParaRPr/>
          </a:p>
        </p:txBody>
      </p:sp>
      <p:sp>
        <p:nvSpPr>
          <p:cNvPr id="311" name="Google Shape;311;p39"/>
          <p:cNvSpPr txBox="1"/>
          <p:nvPr/>
        </p:nvSpPr>
        <p:spPr>
          <a:xfrm>
            <a:off x="1112425" y="3750725"/>
            <a:ext cx="9852300" cy="1403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US" sz="2400">
                <a:latin typeface="Times New Roman"/>
                <a:ea typeface="Times New Roman"/>
                <a:cs typeface="Times New Roman"/>
                <a:sym typeface="Times New Roman"/>
              </a:rPr>
              <a:t>We have deployed our project into github using ‘</a:t>
            </a:r>
            <a:r>
              <a:rPr lang="en-US" sz="2400">
                <a:solidFill>
                  <a:schemeClr val="dk1"/>
                </a:solidFill>
                <a:latin typeface="Times New Roman"/>
                <a:ea typeface="Times New Roman"/>
                <a:cs typeface="Times New Roman"/>
                <a:sym typeface="Times New Roman"/>
              </a:rPr>
              <a:t>gh-pages</a:t>
            </a:r>
            <a:r>
              <a:rPr lang="en-US" sz="2400">
                <a:latin typeface="Times New Roman"/>
                <a:ea typeface="Times New Roman"/>
                <a:cs typeface="Times New Roman"/>
                <a:sym typeface="Times New Roman"/>
              </a:rPr>
              <a:t>’. The detailed steps for deployment can be found </a:t>
            </a:r>
            <a:r>
              <a:rPr lang="en-US" sz="2400" u="sng">
                <a:solidFill>
                  <a:srgbClr val="1155CC"/>
                </a:solidFill>
                <a:latin typeface="Times New Roman"/>
                <a:ea typeface="Times New Roman"/>
                <a:cs typeface="Times New Roman"/>
                <a:sym typeface="Times New Roman"/>
                <a:hlinkClick r:id="rId3">
                  <a:extLst>
                    <a:ext uri="{A12FA001-AC4F-418D-AE19-62706E023703}">
                      <ahyp:hlinkClr val="tx"/>
                    </a:ext>
                  </a:extLst>
                </a:hlinkClick>
              </a:rPr>
              <a:t>here</a:t>
            </a:r>
            <a:r>
              <a:rPr lang="en-US" sz="2400">
                <a:latin typeface="Times New Roman"/>
                <a:ea typeface="Times New Roman"/>
                <a:cs typeface="Times New Roman"/>
                <a:sym typeface="Times New Roman"/>
              </a:rPr>
              <a:t>.</a:t>
            </a:r>
            <a:endParaRPr sz="24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US" sz="2400">
                <a:latin typeface="Times New Roman"/>
                <a:ea typeface="Times New Roman"/>
                <a:cs typeface="Times New Roman"/>
                <a:sym typeface="Times New Roman"/>
              </a:rPr>
              <a:t>And our deployed project can be found </a:t>
            </a:r>
            <a:r>
              <a:rPr lang="en-US" sz="2400" u="sng">
                <a:solidFill>
                  <a:srgbClr val="1155CC"/>
                </a:solidFill>
                <a:latin typeface="Times New Roman"/>
                <a:ea typeface="Times New Roman"/>
                <a:cs typeface="Times New Roman"/>
                <a:sym typeface="Times New Roman"/>
                <a:hlinkClick r:id="rId4">
                  <a:extLst>
                    <a:ext uri="{A12FA001-AC4F-418D-AE19-62706E023703}">
                      <ahyp:hlinkClr val="tx"/>
                    </a:ext>
                  </a:extLst>
                </a:hlinkClick>
              </a:rPr>
              <a:t>here</a:t>
            </a:r>
            <a:r>
              <a:rPr lang="en-US" sz="2400">
                <a:latin typeface="Times New Roman"/>
                <a:ea typeface="Times New Roman"/>
                <a:cs typeface="Times New Roman"/>
                <a:sym typeface="Times New Roman"/>
              </a:rPr>
              <a:t>.</a:t>
            </a:r>
            <a:endParaRPr sz="2400">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0"/>
          <p:cNvSpPr txBox="1"/>
          <p:nvPr>
            <p:ph type="ctrTitle"/>
          </p:nvPr>
        </p:nvSpPr>
        <p:spPr>
          <a:xfrm>
            <a:off x="970650" y="1592196"/>
            <a:ext cx="10250700" cy="10323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Smart Reactions in Zoom</a:t>
            </a:r>
            <a:endParaRPr/>
          </a:p>
        </p:txBody>
      </p:sp>
      <p:sp>
        <p:nvSpPr>
          <p:cNvPr id="318" name="Google Shape;318;p40"/>
          <p:cNvSpPr txBox="1"/>
          <p:nvPr/>
        </p:nvSpPr>
        <p:spPr>
          <a:xfrm>
            <a:off x="1269300" y="2695675"/>
            <a:ext cx="9025200" cy="3678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US" sz="2000">
                <a:latin typeface="Times New Roman"/>
                <a:ea typeface="Times New Roman"/>
                <a:cs typeface="Times New Roman"/>
                <a:sym typeface="Times New Roman"/>
              </a:rPr>
              <a:t>Smart Reactions in Zoom meetings:</a:t>
            </a:r>
            <a:endParaRPr b="1" sz="2000">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rPr lang="en-US" sz="2000">
                <a:latin typeface="Times New Roman"/>
                <a:ea typeface="Times New Roman"/>
                <a:cs typeface="Times New Roman"/>
                <a:sym typeface="Times New Roman"/>
              </a:rPr>
              <a:t>For this, we have used an open source software called “Open Broadcaster Software. </a:t>
            </a:r>
            <a:endParaRPr sz="2000">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rPr lang="en-US" sz="2000">
                <a:latin typeface="Times New Roman"/>
                <a:ea typeface="Times New Roman"/>
                <a:cs typeface="Times New Roman"/>
                <a:sym typeface="Times New Roman"/>
              </a:rPr>
              <a:t>Firstly, we installed the OBS from </a:t>
            </a:r>
            <a:r>
              <a:rPr lang="en-US" sz="2000" u="sng">
                <a:solidFill>
                  <a:srgbClr val="1155CC"/>
                </a:solidFill>
                <a:latin typeface="Times New Roman"/>
                <a:ea typeface="Times New Roman"/>
                <a:cs typeface="Times New Roman"/>
                <a:sym typeface="Times New Roman"/>
                <a:hlinkClick r:id="rId3">
                  <a:extLst>
                    <a:ext uri="{A12FA001-AC4F-418D-AE19-62706E023703}">
                      <ahyp:hlinkClr val="tx"/>
                    </a:ext>
                  </a:extLst>
                </a:hlinkClick>
              </a:rPr>
              <a:t>here</a:t>
            </a:r>
            <a:r>
              <a:rPr lang="en-US" sz="2000">
                <a:latin typeface="Times New Roman"/>
                <a:ea typeface="Times New Roman"/>
                <a:cs typeface="Times New Roman"/>
                <a:sym typeface="Times New Roman"/>
              </a:rPr>
              <a:t> and Zoom meetings app from </a:t>
            </a:r>
            <a:r>
              <a:rPr lang="en-US" sz="2000" u="sng">
                <a:solidFill>
                  <a:srgbClr val="1155CC"/>
                </a:solidFill>
                <a:latin typeface="Times New Roman"/>
                <a:ea typeface="Times New Roman"/>
                <a:cs typeface="Times New Roman"/>
                <a:sym typeface="Times New Roman"/>
                <a:hlinkClick r:id="rId4">
                  <a:extLst>
                    <a:ext uri="{A12FA001-AC4F-418D-AE19-62706E023703}">
                      <ahyp:hlinkClr val="tx"/>
                    </a:ext>
                  </a:extLst>
                </a:hlinkClick>
              </a:rPr>
              <a:t>here</a:t>
            </a:r>
            <a:r>
              <a:rPr lang="en-US" sz="2000">
                <a:latin typeface="Times New Roman"/>
                <a:ea typeface="Times New Roman"/>
                <a:cs typeface="Times New Roman"/>
                <a:sym typeface="Times New Roman"/>
              </a:rPr>
              <a:t>.</a:t>
            </a:r>
            <a:endParaRPr sz="2000">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t/>
            </a:r>
            <a:endParaRPr sz="2000">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rPr lang="en-US" sz="2000">
                <a:latin typeface="Times New Roman"/>
                <a:ea typeface="Times New Roman"/>
                <a:cs typeface="Times New Roman"/>
                <a:sym typeface="Times New Roman"/>
              </a:rPr>
              <a:t>After that, we can open our deployed project. Once the project is running smoothly we can create a window capture in OBS and capture the browser window in which the react app is running. Once our scene in OBS is ready we can enable the ‘</a:t>
            </a:r>
            <a:r>
              <a:rPr lang="en-US" sz="2000">
                <a:solidFill>
                  <a:schemeClr val="dk1"/>
                </a:solidFill>
                <a:latin typeface="Times New Roman"/>
                <a:ea typeface="Times New Roman"/>
                <a:cs typeface="Times New Roman"/>
                <a:sym typeface="Times New Roman"/>
              </a:rPr>
              <a:t>virtual camera</a:t>
            </a:r>
            <a:r>
              <a:rPr lang="en-US" sz="2000">
                <a:latin typeface="Times New Roman"/>
                <a:ea typeface="Times New Roman"/>
                <a:cs typeface="Times New Roman"/>
                <a:sym typeface="Times New Roman"/>
              </a:rPr>
              <a:t>’ option in </a:t>
            </a:r>
            <a:r>
              <a:rPr lang="en-US" sz="2000">
                <a:solidFill>
                  <a:schemeClr val="accent3"/>
                </a:solidFill>
                <a:latin typeface="Times New Roman"/>
                <a:ea typeface="Times New Roman"/>
                <a:cs typeface="Times New Roman"/>
                <a:sym typeface="Times New Roman"/>
              </a:rPr>
              <a:t>OBS</a:t>
            </a:r>
            <a:r>
              <a:rPr lang="en-US" sz="2000">
                <a:latin typeface="Times New Roman"/>
                <a:ea typeface="Times New Roman"/>
                <a:cs typeface="Times New Roman"/>
                <a:sym typeface="Times New Roman"/>
              </a:rPr>
              <a:t>. Now we just have to create a new meeting in the zoom app and select - ‘virtual camera’ as an input for the video.</a:t>
            </a:r>
            <a:endParaRPr sz="2000">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1"/>
          <p:cNvSpPr txBox="1"/>
          <p:nvPr>
            <p:ph type="ctrTitle"/>
          </p:nvPr>
        </p:nvSpPr>
        <p:spPr>
          <a:xfrm>
            <a:off x="873850" y="1763272"/>
            <a:ext cx="10250700" cy="13311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Implementation and Coding</a:t>
            </a:r>
            <a:endParaRPr/>
          </a:p>
        </p:txBody>
      </p:sp>
      <p:sp>
        <p:nvSpPr>
          <p:cNvPr id="325" name="Google Shape;325;p41"/>
          <p:cNvSpPr txBox="1"/>
          <p:nvPr>
            <p:ph idx="1" type="subTitle"/>
          </p:nvPr>
        </p:nvSpPr>
        <p:spPr>
          <a:xfrm>
            <a:off x="970650" y="3921825"/>
            <a:ext cx="10614600" cy="1859400"/>
          </a:xfrm>
          <a:prstGeom prst="rect">
            <a:avLst/>
          </a:prstGeom>
        </p:spPr>
        <p:txBody>
          <a:bodyPr anchorCtr="0" anchor="t" bIns="121900" lIns="121900" spcFirstLastPara="1" rIns="121900" wrap="square" tIns="121900">
            <a:normAutofit fontScale="92500" lnSpcReduction="10000"/>
          </a:bodyPr>
          <a:lstStyle/>
          <a:p>
            <a:pPr indent="0" lvl="0" marL="0" rtl="0" algn="l">
              <a:spcBef>
                <a:spcPts val="0"/>
              </a:spcBef>
              <a:spcAft>
                <a:spcPts val="0"/>
              </a:spcAft>
              <a:buNone/>
            </a:pPr>
            <a:r>
              <a:rPr lang="en-US" sz="2400">
                <a:latin typeface="Roboto"/>
                <a:ea typeface="Roboto"/>
                <a:cs typeface="Roboto"/>
                <a:sym typeface="Roboto"/>
              </a:rPr>
              <a:t>Implementation and coding can be found in following links:</a:t>
            </a:r>
            <a:endParaRPr sz="2400">
              <a:latin typeface="Roboto"/>
              <a:ea typeface="Roboto"/>
              <a:cs typeface="Roboto"/>
              <a:sym typeface="Roboto"/>
            </a:endParaRPr>
          </a:p>
          <a:p>
            <a:pPr indent="-369570" lvl="0" marL="457200" rtl="0" algn="l">
              <a:spcBef>
                <a:spcPts val="1000"/>
              </a:spcBef>
              <a:spcAft>
                <a:spcPts val="0"/>
              </a:spcAft>
              <a:buSzPct val="100000"/>
              <a:buFont typeface="Roboto"/>
              <a:buChar char="●"/>
            </a:pPr>
            <a:r>
              <a:rPr lang="en-US" sz="2400" u="sng">
                <a:solidFill>
                  <a:schemeClr val="hlink"/>
                </a:solidFill>
                <a:latin typeface="Roboto"/>
                <a:ea typeface="Roboto"/>
                <a:cs typeface="Roboto"/>
                <a:sym typeface="Roboto"/>
                <a:hlinkClick r:id="rId3"/>
              </a:rPr>
              <a:t>https://github.com/imraghavagr/deploytest</a:t>
            </a:r>
            <a:endParaRPr sz="2400">
              <a:latin typeface="Roboto"/>
              <a:ea typeface="Roboto"/>
              <a:cs typeface="Roboto"/>
              <a:sym typeface="Roboto"/>
            </a:endParaRPr>
          </a:p>
          <a:p>
            <a:pPr indent="-369570" lvl="0" marL="457200" rtl="0" algn="l">
              <a:spcBef>
                <a:spcPts val="1000"/>
              </a:spcBef>
              <a:spcAft>
                <a:spcPts val="0"/>
              </a:spcAft>
              <a:buSzPct val="100000"/>
              <a:buFont typeface="Roboto"/>
              <a:buChar char="●"/>
            </a:pPr>
            <a:r>
              <a:rPr lang="en-US" sz="2400" u="sng">
                <a:solidFill>
                  <a:schemeClr val="hlink"/>
                </a:solidFill>
                <a:latin typeface="Roboto"/>
                <a:ea typeface="Roboto"/>
                <a:cs typeface="Roboto"/>
                <a:sym typeface="Roboto"/>
                <a:hlinkClick r:id="rId4"/>
              </a:rPr>
              <a:t>https://github.com/IndraP24/Sem-4-Project-Smart-In-Meeting-Emoji-Reactor</a:t>
            </a:r>
            <a:endParaRPr sz="2400">
              <a:latin typeface="Roboto"/>
              <a:ea typeface="Roboto"/>
              <a:cs typeface="Roboto"/>
              <a:sym typeface="Roboto"/>
            </a:endParaRPr>
          </a:p>
          <a:p>
            <a:pPr indent="0" lvl="0" marL="457200" rtl="0" algn="l">
              <a:spcBef>
                <a:spcPts val="1000"/>
              </a:spcBef>
              <a:spcAft>
                <a:spcPts val="0"/>
              </a:spcAft>
              <a:buNone/>
            </a:pPr>
            <a:r>
              <a:t/>
            </a:r>
            <a:endParaRPr sz="2000">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2"/>
          <p:cNvSpPr txBox="1"/>
          <p:nvPr>
            <p:ph type="ctrTitle"/>
          </p:nvPr>
        </p:nvSpPr>
        <p:spPr>
          <a:xfrm>
            <a:off x="461475" y="3166900"/>
            <a:ext cx="4256700" cy="7242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Demo Video</a:t>
            </a:r>
            <a:endParaRPr/>
          </a:p>
        </p:txBody>
      </p:sp>
      <p:pic>
        <p:nvPicPr>
          <p:cNvPr id="332" name="Google Shape;332;p42" title="Zoom Meeting 2021-05-04 13-42-12_Trim.mp4">
            <a:hlinkClick r:id="rId3"/>
          </p:cNvPr>
          <p:cNvPicPr preferRelativeResize="0"/>
          <p:nvPr/>
        </p:nvPicPr>
        <p:blipFill>
          <a:blip r:embed="rId4">
            <a:alphaModFix/>
          </a:blip>
          <a:stretch>
            <a:fillRect/>
          </a:stretch>
        </p:blipFill>
        <p:spPr>
          <a:xfrm>
            <a:off x="4718175" y="1948875"/>
            <a:ext cx="7169026" cy="380854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2" name="Shape 122"/>
        <p:cNvGrpSpPr/>
        <p:nvPr/>
      </p:nvGrpSpPr>
      <p:grpSpPr>
        <a:xfrm>
          <a:off x="0" y="0"/>
          <a:ext cx="0" cy="0"/>
          <a:chOff x="0" y="0"/>
          <a:chExt cx="0" cy="0"/>
        </a:xfrm>
      </p:grpSpPr>
      <p:sp>
        <p:nvSpPr>
          <p:cNvPr id="123" name="Google Shape;123;p16"/>
          <p:cNvSpPr txBox="1"/>
          <p:nvPr>
            <p:ph type="title"/>
          </p:nvPr>
        </p:nvSpPr>
        <p:spPr>
          <a:xfrm>
            <a:off x="2257214" y="2694018"/>
            <a:ext cx="5406902" cy="146996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Libre Franklin"/>
              <a:buNone/>
            </a:pPr>
            <a:r>
              <a:rPr lang="en-US">
                <a:latin typeface="Libre Franklin"/>
                <a:ea typeface="Libre Franklin"/>
                <a:cs typeface="Libre Franklin"/>
                <a:sym typeface="Libre Franklin"/>
              </a:rPr>
              <a:t>Introduction</a:t>
            </a:r>
            <a:endParaRPr/>
          </a:p>
        </p:txBody>
      </p:sp>
      <p:sp>
        <p:nvSpPr>
          <p:cNvPr id="124" name="Google Shape;124;p16"/>
          <p:cNvSpPr txBox="1"/>
          <p:nvPr>
            <p:ph idx="1" type="body"/>
          </p:nvPr>
        </p:nvSpPr>
        <p:spPr>
          <a:xfrm>
            <a:off x="2257215" y="4352917"/>
            <a:ext cx="5406902" cy="1688746"/>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1600"/>
              </a:spcAft>
              <a:buClr>
                <a:schemeClr val="dk1"/>
              </a:buClr>
              <a:buSzPts val="2000"/>
              <a:buChar char="●"/>
            </a:pPr>
            <a:r>
              <a:rPr lang="en-US" sz="2000">
                <a:latin typeface="Quattrocento Sans"/>
                <a:ea typeface="Quattrocento Sans"/>
                <a:cs typeface="Quattrocento Sans"/>
                <a:sym typeface="Quattrocento Sans"/>
              </a:rPr>
              <a:t>Below we have introduced our Project idea, the problem statement we are addressing and the solution that we have proposed.</a:t>
            </a:r>
            <a:endParaRPr/>
          </a:p>
        </p:txBody>
      </p:sp>
      <p:pic>
        <p:nvPicPr>
          <p:cNvPr id="125" name="Google Shape;125;p16"/>
          <p:cNvPicPr preferRelativeResize="0"/>
          <p:nvPr/>
        </p:nvPicPr>
        <p:blipFill>
          <a:blip r:embed="rId3">
            <a:alphaModFix/>
          </a:blip>
          <a:stretch>
            <a:fillRect/>
          </a:stretch>
        </p:blipFill>
        <p:spPr>
          <a:xfrm>
            <a:off x="606648" y="2884800"/>
            <a:ext cx="1202950" cy="1202975"/>
          </a:xfrm>
          <a:prstGeom prst="rect">
            <a:avLst/>
          </a:prstGeom>
          <a:noFill/>
          <a:ln>
            <a:noFill/>
          </a:ln>
        </p:spPr>
      </p:pic>
      <p:pic>
        <p:nvPicPr>
          <p:cNvPr id="126" name="Google Shape;126;p16"/>
          <p:cNvPicPr preferRelativeResize="0"/>
          <p:nvPr/>
        </p:nvPicPr>
        <p:blipFill>
          <a:blip r:embed="rId3">
            <a:alphaModFix amt="11000"/>
          </a:blip>
          <a:stretch>
            <a:fillRect/>
          </a:stretch>
        </p:blipFill>
        <p:spPr>
          <a:xfrm>
            <a:off x="6575258" y="761175"/>
            <a:ext cx="5280399" cy="5280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3"/>
          <p:cNvSpPr txBox="1"/>
          <p:nvPr>
            <p:ph type="ctrTitle"/>
          </p:nvPr>
        </p:nvSpPr>
        <p:spPr>
          <a:xfrm>
            <a:off x="972600" y="1763275"/>
            <a:ext cx="4963800" cy="22197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Snapshot of</a:t>
            </a:r>
            <a:endParaRPr/>
          </a:p>
          <a:p>
            <a:pPr indent="0" lvl="0" marL="0" rtl="0" algn="l">
              <a:spcBef>
                <a:spcPts val="0"/>
              </a:spcBef>
              <a:spcAft>
                <a:spcPts val="0"/>
              </a:spcAft>
              <a:buNone/>
            </a:pPr>
            <a:r>
              <a:rPr lang="en-US"/>
              <a:t> Project</a:t>
            </a:r>
            <a:endParaRPr/>
          </a:p>
        </p:txBody>
      </p:sp>
      <p:pic>
        <p:nvPicPr>
          <p:cNvPr id="339" name="Google Shape;339;p43"/>
          <p:cNvPicPr preferRelativeResize="0"/>
          <p:nvPr/>
        </p:nvPicPr>
        <p:blipFill rotWithShape="1">
          <a:blip r:embed="rId3">
            <a:alphaModFix/>
          </a:blip>
          <a:srcRect b="0" l="13044" r="12071" t="0"/>
          <a:stretch/>
        </p:blipFill>
        <p:spPr>
          <a:xfrm>
            <a:off x="5403000" y="1555025"/>
            <a:ext cx="6376525" cy="43628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4"/>
          <p:cNvSpPr txBox="1"/>
          <p:nvPr>
            <p:ph type="ctrTitle"/>
          </p:nvPr>
        </p:nvSpPr>
        <p:spPr>
          <a:xfrm>
            <a:off x="972600" y="1763271"/>
            <a:ext cx="10250700" cy="11319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Result</a:t>
            </a:r>
            <a:endParaRPr/>
          </a:p>
        </p:txBody>
      </p:sp>
      <p:pic>
        <p:nvPicPr>
          <p:cNvPr id="346" name="Google Shape;346;p44"/>
          <p:cNvPicPr preferRelativeResize="0"/>
          <p:nvPr/>
        </p:nvPicPr>
        <p:blipFill>
          <a:blip r:embed="rId3">
            <a:alphaModFix/>
          </a:blip>
          <a:stretch>
            <a:fillRect/>
          </a:stretch>
        </p:blipFill>
        <p:spPr>
          <a:xfrm>
            <a:off x="1492625" y="3104671"/>
            <a:ext cx="2028825" cy="2114550"/>
          </a:xfrm>
          <a:prstGeom prst="rect">
            <a:avLst/>
          </a:prstGeom>
          <a:noFill/>
          <a:ln>
            <a:noFill/>
          </a:ln>
        </p:spPr>
      </p:pic>
      <p:pic>
        <p:nvPicPr>
          <p:cNvPr id="347" name="Google Shape;347;p44"/>
          <p:cNvPicPr preferRelativeResize="0"/>
          <p:nvPr/>
        </p:nvPicPr>
        <p:blipFill>
          <a:blip r:embed="rId4">
            <a:alphaModFix/>
          </a:blip>
          <a:stretch>
            <a:fillRect/>
          </a:stretch>
        </p:blipFill>
        <p:spPr>
          <a:xfrm>
            <a:off x="6686925" y="2705400"/>
            <a:ext cx="4164700" cy="2913100"/>
          </a:xfrm>
          <a:prstGeom prst="rect">
            <a:avLst/>
          </a:prstGeom>
          <a:noFill/>
          <a:ln>
            <a:noFill/>
          </a:ln>
        </p:spPr>
      </p:pic>
      <p:cxnSp>
        <p:nvCxnSpPr>
          <p:cNvPr id="348" name="Google Shape;348;p44"/>
          <p:cNvCxnSpPr/>
          <p:nvPr/>
        </p:nvCxnSpPr>
        <p:spPr>
          <a:xfrm>
            <a:off x="4577075" y="4135700"/>
            <a:ext cx="798600" cy="300"/>
          </a:xfrm>
          <a:prstGeom prst="straightConnector1">
            <a:avLst/>
          </a:prstGeom>
          <a:noFill/>
          <a:ln cap="flat" cmpd="sng" w="38100">
            <a:solidFill>
              <a:schemeClr val="dk2"/>
            </a:solidFill>
            <a:prstDash val="solid"/>
            <a:round/>
            <a:headEnd len="med" w="med" type="none"/>
            <a:tailEnd len="med" w="med" type="triangle"/>
          </a:ln>
        </p:spPr>
      </p:cxnSp>
      <p:sp>
        <p:nvSpPr>
          <p:cNvPr id="349" name="Google Shape;349;p44"/>
          <p:cNvSpPr txBox="1"/>
          <p:nvPr/>
        </p:nvSpPr>
        <p:spPr>
          <a:xfrm>
            <a:off x="2036488" y="5304850"/>
            <a:ext cx="941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latin typeface="Lato"/>
                <a:ea typeface="Lato"/>
                <a:cs typeface="Lato"/>
                <a:sym typeface="Lato"/>
              </a:rPr>
              <a:t>Input</a:t>
            </a:r>
            <a:endParaRPr sz="2200">
              <a:latin typeface="Lato"/>
              <a:ea typeface="Lato"/>
              <a:cs typeface="Lato"/>
              <a:sym typeface="Lato"/>
            </a:endParaRPr>
          </a:p>
        </p:txBody>
      </p:sp>
      <p:sp>
        <p:nvSpPr>
          <p:cNvPr id="350" name="Google Shape;350;p44"/>
          <p:cNvSpPr txBox="1"/>
          <p:nvPr/>
        </p:nvSpPr>
        <p:spPr>
          <a:xfrm>
            <a:off x="8141525" y="5828050"/>
            <a:ext cx="1568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latin typeface="Lato"/>
                <a:ea typeface="Lato"/>
                <a:cs typeface="Lato"/>
                <a:sym typeface="Lato"/>
              </a:rPr>
              <a:t>Output</a:t>
            </a:r>
            <a:endParaRPr sz="2200">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5"/>
          <p:cNvSpPr txBox="1"/>
          <p:nvPr>
            <p:ph type="ctrTitle"/>
          </p:nvPr>
        </p:nvSpPr>
        <p:spPr>
          <a:xfrm>
            <a:off x="972600" y="1763271"/>
            <a:ext cx="10250700" cy="11178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Discussion</a:t>
            </a:r>
            <a:endParaRPr/>
          </a:p>
        </p:txBody>
      </p:sp>
      <p:sp>
        <p:nvSpPr>
          <p:cNvPr id="357" name="Google Shape;357;p45"/>
          <p:cNvSpPr txBox="1"/>
          <p:nvPr/>
        </p:nvSpPr>
        <p:spPr>
          <a:xfrm>
            <a:off x="1212225" y="3380025"/>
            <a:ext cx="10180200" cy="2524200"/>
          </a:xfrm>
          <a:prstGeom prst="rect">
            <a:avLst/>
          </a:prstGeom>
          <a:noFill/>
          <a:ln>
            <a:noFill/>
          </a:ln>
        </p:spPr>
        <p:txBody>
          <a:bodyPr anchorCtr="0" anchor="t" bIns="91425" lIns="91425" spcFirstLastPara="1" rIns="91425" wrap="square" tIns="91425">
            <a:spAutoFit/>
          </a:bodyPr>
          <a:lstStyle/>
          <a:p>
            <a:pPr indent="0" lvl="0" marL="457200" rtl="0" algn="just">
              <a:lnSpc>
                <a:spcPct val="115000"/>
              </a:lnSpc>
              <a:spcBef>
                <a:spcPts val="0"/>
              </a:spcBef>
              <a:spcAft>
                <a:spcPts val="0"/>
              </a:spcAft>
              <a:buNone/>
            </a:pPr>
            <a:r>
              <a:rPr lang="en-US" sz="2400">
                <a:solidFill>
                  <a:srgbClr val="434343"/>
                </a:solidFill>
                <a:latin typeface="Times New Roman"/>
                <a:ea typeface="Times New Roman"/>
                <a:cs typeface="Times New Roman"/>
                <a:sym typeface="Times New Roman"/>
              </a:rPr>
              <a:t>With input as our hand gestures, we are getting the mapped emoji alongside the video which will serve the problem statement of this project. Also, We can add more number of custom gestures in the app by which people with speaking and hearing disabilities can easily communicate via our app in live meetings.</a:t>
            </a:r>
            <a:endParaRPr sz="24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6"/>
          <p:cNvSpPr txBox="1"/>
          <p:nvPr>
            <p:ph type="ctrTitle"/>
          </p:nvPr>
        </p:nvSpPr>
        <p:spPr>
          <a:xfrm>
            <a:off x="972600" y="1763276"/>
            <a:ext cx="10320000" cy="16737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Steps to be followed by user to use it in live meetings:</a:t>
            </a:r>
            <a:endParaRPr/>
          </a:p>
        </p:txBody>
      </p:sp>
      <p:sp>
        <p:nvSpPr>
          <p:cNvPr id="364" name="Google Shape;364;p46"/>
          <p:cNvSpPr txBox="1"/>
          <p:nvPr/>
        </p:nvSpPr>
        <p:spPr>
          <a:xfrm>
            <a:off x="1140975" y="4092925"/>
            <a:ext cx="10151700" cy="19086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SzPts val="2800"/>
              <a:buFont typeface="Lato"/>
              <a:buAutoNum type="arabicPeriod"/>
            </a:pPr>
            <a:r>
              <a:rPr lang="en-US" sz="2800">
                <a:latin typeface="Lato"/>
                <a:ea typeface="Lato"/>
                <a:cs typeface="Lato"/>
                <a:sym typeface="Lato"/>
              </a:rPr>
              <a:t>Install zoom meetings from </a:t>
            </a:r>
            <a:r>
              <a:rPr lang="en-US" sz="2800" u="sng">
                <a:solidFill>
                  <a:srgbClr val="1155CC"/>
                </a:solidFill>
                <a:latin typeface="Times New Roman"/>
                <a:ea typeface="Times New Roman"/>
                <a:cs typeface="Times New Roman"/>
                <a:sym typeface="Times New Roman"/>
                <a:hlinkClick r:id="rId3">
                  <a:extLst>
                    <a:ext uri="{A12FA001-AC4F-418D-AE19-62706E023703}">
                      <ahyp:hlinkClr val="tx"/>
                    </a:ext>
                  </a:extLst>
                </a:hlinkClick>
              </a:rPr>
              <a:t>here</a:t>
            </a:r>
            <a:r>
              <a:rPr lang="en-US" sz="2800">
                <a:latin typeface="Lato"/>
                <a:ea typeface="Lato"/>
                <a:cs typeface="Lato"/>
                <a:sym typeface="Lato"/>
              </a:rPr>
              <a:t>.</a:t>
            </a:r>
            <a:endParaRPr sz="2800">
              <a:latin typeface="Lato"/>
              <a:ea typeface="Lato"/>
              <a:cs typeface="Lato"/>
              <a:sym typeface="Lato"/>
            </a:endParaRPr>
          </a:p>
          <a:p>
            <a:pPr indent="-406400" lvl="0" marL="457200" rtl="0" algn="l">
              <a:spcBef>
                <a:spcPts val="0"/>
              </a:spcBef>
              <a:spcAft>
                <a:spcPts val="0"/>
              </a:spcAft>
              <a:buSzPts val="2800"/>
              <a:buFont typeface="Lato"/>
              <a:buAutoNum type="arabicPeriod"/>
            </a:pPr>
            <a:r>
              <a:rPr lang="en-US" sz="2800">
                <a:latin typeface="Lato"/>
                <a:ea typeface="Lato"/>
                <a:cs typeface="Lato"/>
                <a:sym typeface="Lato"/>
              </a:rPr>
              <a:t>Install OBS software from </a:t>
            </a:r>
            <a:r>
              <a:rPr lang="en-US" sz="2800" u="sng">
                <a:solidFill>
                  <a:srgbClr val="1155CC"/>
                </a:solidFill>
                <a:latin typeface="Times New Roman"/>
                <a:ea typeface="Times New Roman"/>
                <a:cs typeface="Times New Roman"/>
                <a:sym typeface="Times New Roman"/>
                <a:hlinkClick r:id="rId4">
                  <a:extLst>
                    <a:ext uri="{A12FA001-AC4F-418D-AE19-62706E023703}">
                      <ahyp:hlinkClr val="tx"/>
                    </a:ext>
                  </a:extLst>
                </a:hlinkClick>
              </a:rPr>
              <a:t>here</a:t>
            </a:r>
            <a:r>
              <a:rPr lang="en-US" sz="2800">
                <a:latin typeface="Lato"/>
                <a:ea typeface="Lato"/>
                <a:cs typeface="Lato"/>
                <a:sym typeface="Lato"/>
              </a:rPr>
              <a:t>.</a:t>
            </a:r>
            <a:endParaRPr sz="2800">
              <a:latin typeface="Lato"/>
              <a:ea typeface="Lato"/>
              <a:cs typeface="Lato"/>
              <a:sym typeface="Lato"/>
            </a:endParaRPr>
          </a:p>
          <a:p>
            <a:pPr indent="-406400" lvl="0" marL="457200" rtl="0" algn="l">
              <a:spcBef>
                <a:spcPts val="0"/>
              </a:spcBef>
              <a:spcAft>
                <a:spcPts val="0"/>
              </a:spcAft>
              <a:buSzPts val="2800"/>
              <a:buFont typeface="Lato"/>
              <a:buAutoNum type="arabicPeriod"/>
            </a:pPr>
            <a:r>
              <a:rPr lang="en-US" sz="2800">
                <a:latin typeface="Lato"/>
                <a:ea typeface="Lato"/>
                <a:cs typeface="Lato"/>
                <a:sym typeface="Lato"/>
              </a:rPr>
              <a:t>Open the deployed react app from  </a:t>
            </a:r>
            <a:r>
              <a:rPr lang="en-US" sz="2800" u="sng">
                <a:solidFill>
                  <a:srgbClr val="1155CC"/>
                </a:solidFill>
                <a:latin typeface="Times New Roman"/>
                <a:ea typeface="Times New Roman"/>
                <a:cs typeface="Times New Roman"/>
                <a:sym typeface="Times New Roman"/>
                <a:hlinkClick r:id="rId5">
                  <a:extLst>
                    <a:ext uri="{A12FA001-AC4F-418D-AE19-62706E023703}">
                      <ahyp:hlinkClr val="tx"/>
                    </a:ext>
                  </a:extLst>
                </a:hlinkClick>
              </a:rPr>
              <a:t>here</a:t>
            </a:r>
            <a:r>
              <a:rPr lang="en-US" sz="2800">
                <a:latin typeface="Lato"/>
                <a:ea typeface="Lato"/>
                <a:cs typeface="Lato"/>
                <a:sym typeface="Lato"/>
              </a:rPr>
              <a:t>..</a:t>
            </a:r>
            <a:endParaRPr sz="2800">
              <a:latin typeface="Lato"/>
              <a:ea typeface="Lato"/>
              <a:cs typeface="Lato"/>
              <a:sym typeface="Lato"/>
            </a:endParaRPr>
          </a:p>
          <a:p>
            <a:pPr indent="-406400" lvl="0" marL="457200" rtl="0" algn="l">
              <a:spcBef>
                <a:spcPts val="0"/>
              </a:spcBef>
              <a:spcAft>
                <a:spcPts val="0"/>
              </a:spcAft>
              <a:buSzPts val="2800"/>
              <a:buFont typeface="Lato"/>
              <a:buAutoNum type="arabicPeriod"/>
            </a:pPr>
            <a:r>
              <a:rPr lang="en-US" sz="2800">
                <a:latin typeface="Lato"/>
                <a:ea typeface="Lato"/>
                <a:cs typeface="Lato"/>
                <a:sym typeface="Lato"/>
              </a:rPr>
              <a:t>Now open OBS, it will look like this:</a:t>
            </a:r>
            <a:endParaRPr sz="2800">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id="370" name="Google Shape;370;p47"/>
          <p:cNvPicPr preferRelativeResize="0"/>
          <p:nvPr/>
        </p:nvPicPr>
        <p:blipFill>
          <a:blip r:embed="rId3">
            <a:alphaModFix/>
          </a:blip>
          <a:stretch>
            <a:fillRect/>
          </a:stretch>
        </p:blipFill>
        <p:spPr>
          <a:xfrm>
            <a:off x="3906975" y="922325"/>
            <a:ext cx="8113949" cy="4420525"/>
          </a:xfrm>
          <a:prstGeom prst="rect">
            <a:avLst/>
          </a:prstGeom>
          <a:noFill/>
          <a:ln>
            <a:noFill/>
          </a:ln>
        </p:spPr>
      </p:pic>
      <p:sp>
        <p:nvSpPr>
          <p:cNvPr id="371" name="Google Shape;371;p47"/>
          <p:cNvSpPr txBox="1"/>
          <p:nvPr/>
        </p:nvSpPr>
        <p:spPr>
          <a:xfrm>
            <a:off x="556400" y="1854450"/>
            <a:ext cx="2823000" cy="3263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2500">
                <a:latin typeface="Lato"/>
                <a:ea typeface="Lato"/>
                <a:cs typeface="Lato"/>
                <a:sym typeface="Lato"/>
              </a:rPr>
              <a:t>Click here to add a window capture</a:t>
            </a:r>
            <a:endParaRPr sz="2500">
              <a:latin typeface="Lato"/>
              <a:ea typeface="Lato"/>
              <a:cs typeface="Lato"/>
              <a:sym typeface="Lato"/>
            </a:endParaRPr>
          </a:p>
          <a:p>
            <a:pPr indent="0" lvl="0" marL="0" rtl="0" algn="just">
              <a:spcBef>
                <a:spcPts val="0"/>
              </a:spcBef>
              <a:spcAft>
                <a:spcPts val="0"/>
              </a:spcAft>
              <a:buNone/>
            </a:pPr>
            <a:r>
              <a:rPr lang="en-US" sz="2500">
                <a:latin typeface="Lato"/>
                <a:ea typeface="Lato"/>
                <a:cs typeface="Lato"/>
                <a:sym typeface="Lato"/>
              </a:rPr>
              <a:t>and choose chrome.exe (React app) and after that click on start virtual camera on the right bottom</a:t>
            </a:r>
            <a:endParaRPr sz="2500">
              <a:latin typeface="Lato"/>
              <a:ea typeface="Lato"/>
              <a:cs typeface="Lato"/>
              <a:sym typeface="Lato"/>
            </a:endParaRPr>
          </a:p>
        </p:txBody>
      </p:sp>
      <p:cxnSp>
        <p:nvCxnSpPr>
          <p:cNvPr id="372" name="Google Shape;372;p47"/>
          <p:cNvCxnSpPr/>
          <p:nvPr/>
        </p:nvCxnSpPr>
        <p:spPr>
          <a:xfrm>
            <a:off x="2167525" y="2324950"/>
            <a:ext cx="3293700" cy="2737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8"/>
          <p:cNvSpPr txBox="1"/>
          <p:nvPr/>
        </p:nvSpPr>
        <p:spPr>
          <a:xfrm>
            <a:off x="870050" y="1854450"/>
            <a:ext cx="103512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Lato"/>
                <a:ea typeface="Lato"/>
                <a:cs typeface="Lato"/>
                <a:sym typeface="Lato"/>
              </a:rPr>
              <a:t>Once our virtual camera is ready, just open zoom </a:t>
            </a:r>
            <a:r>
              <a:rPr lang="en-US" sz="1800">
                <a:latin typeface="Lato"/>
                <a:ea typeface="Lato"/>
                <a:cs typeface="Lato"/>
                <a:sym typeface="Lato"/>
              </a:rPr>
              <a:t>meeting</a:t>
            </a:r>
            <a:r>
              <a:rPr lang="en-US" sz="1800">
                <a:latin typeface="Lato"/>
                <a:ea typeface="Lato"/>
                <a:cs typeface="Lato"/>
                <a:sym typeface="Lato"/>
              </a:rPr>
              <a:t> and choose virtual camera as an input for the video as show below:</a:t>
            </a:r>
            <a:endParaRPr sz="1800">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pic>
        <p:nvPicPr>
          <p:cNvPr id="379" name="Google Shape;379;p48"/>
          <p:cNvPicPr preferRelativeResize="0"/>
          <p:nvPr/>
        </p:nvPicPr>
        <p:blipFill rotWithShape="1">
          <a:blip r:embed="rId3">
            <a:alphaModFix/>
          </a:blip>
          <a:srcRect b="0" l="0" r="0" t="3790"/>
          <a:stretch/>
        </p:blipFill>
        <p:spPr>
          <a:xfrm>
            <a:off x="3916425" y="2488250"/>
            <a:ext cx="4572000" cy="2762250"/>
          </a:xfrm>
          <a:prstGeom prst="rect">
            <a:avLst/>
          </a:prstGeom>
          <a:noFill/>
          <a:ln>
            <a:noFill/>
          </a:ln>
        </p:spPr>
      </p:pic>
      <p:sp>
        <p:nvSpPr>
          <p:cNvPr id="380" name="Google Shape;380;p48"/>
          <p:cNvSpPr txBox="1"/>
          <p:nvPr/>
        </p:nvSpPr>
        <p:spPr>
          <a:xfrm>
            <a:off x="1091000" y="5704025"/>
            <a:ext cx="9909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Lato"/>
                <a:ea typeface="Lato"/>
                <a:cs typeface="Lato"/>
                <a:sym typeface="Lato"/>
              </a:rPr>
              <a:t>Now you are good to go and use Smart Reactions in your zoom call.</a:t>
            </a:r>
            <a:endParaRPr sz="1800">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9"/>
          <p:cNvSpPr txBox="1"/>
          <p:nvPr>
            <p:ph type="ctrTitle"/>
          </p:nvPr>
        </p:nvSpPr>
        <p:spPr>
          <a:xfrm>
            <a:off x="972600" y="1763274"/>
            <a:ext cx="10250700" cy="10893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Conclusion</a:t>
            </a:r>
            <a:endParaRPr/>
          </a:p>
        </p:txBody>
      </p:sp>
      <p:sp>
        <p:nvSpPr>
          <p:cNvPr id="387" name="Google Shape;387;p49"/>
          <p:cNvSpPr txBox="1"/>
          <p:nvPr/>
        </p:nvSpPr>
        <p:spPr>
          <a:xfrm>
            <a:off x="1126700" y="2980800"/>
            <a:ext cx="10008900" cy="2401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2400">
                <a:latin typeface="Lato"/>
                <a:ea typeface="Lato"/>
                <a:cs typeface="Lato"/>
                <a:sym typeface="Lato"/>
              </a:rPr>
              <a:t>This project can be used by anyone who wants a hassle free small communication in virtual meets. But, this is especially a boon for the people who can’t  speak or can not listen. They can use this feature as a sign language detection app. For now we have added only one custom made sign language hand gesture and that is - ‘i love you’. We can easily add more in the future, which is our scope of improvement.</a:t>
            </a:r>
            <a:endParaRPr sz="2400">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0"/>
          <p:cNvSpPr txBox="1"/>
          <p:nvPr>
            <p:ph type="ctrTitle"/>
          </p:nvPr>
        </p:nvSpPr>
        <p:spPr>
          <a:xfrm>
            <a:off x="970650" y="566246"/>
            <a:ext cx="10250700" cy="12780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References</a:t>
            </a:r>
            <a:endParaRPr/>
          </a:p>
        </p:txBody>
      </p:sp>
      <p:sp>
        <p:nvSpPr>
          <p:cNvPr id="394" name="Google Shape;394;p50"/>
          <p:cNvSpPr txBox="1"/>
          <p:nvPr/>
        </p:nvSpPr>
        <p:spPr>
          <a:xfrm>
            <a:off x="226650" y="1997100"/>
            <a:ext cx="11738700" cy="4860900"/>
          </a:xfrm>
          <a:prstGeom prst="rect">
            <a:avLst/>
          </a:prstGeom>
          <a:noFill/>
          <a:ln>
            <a:noFill/>
          </a:ln>
        </p:spPr>
        <p:txBody>
          <a:bodyPr anchorCtr="0" anchor="t" bIns="91425" lIns="91425" spcFirstLastPara="1" rIns="91425" wrap="square" tIns="91425">
            <a:spAutoFit/>
          </a:bodyPr>
          <a:lstStyle/>
          <a:p>
            <a:pPr indent="-361950" lvl="0" marL="457200" rtl="0" algn="just">
              <a:lnSpc>
                <a:spcPct val="115000"/>
              </a:lnSpc>
              <a:spcBef>
                <a:spcPts val="0"/>
              </a:spcBef>
              <a:spcAft>
                <a:spcPts val="0"/>
              </a:spcAft>
              <a:buClr>
                <a:schemeClr val="accent5"/>
              </a:buClr>
              <a:buSzPts val="2100"/>
              <a:buFont typeface="Lato"/>
              <a:buAutoNum type="arabicPeriod"/>
            </a:pPr>
            <a:r>
              <a:rPr lang="en-US" sz="2000" u="sng">
                <a:solidFill>
                  <a:schemeClr val="accent5"/>
                </a:solidFill>
                <a:latin typeface="Roboto"/>
                <a:ea typeface="Roboto"/>
                <a:cs typeface="Roboto"/>
                <a:sym typeface="Roboto"/>
                <a:hlinkClick r:id="rId3">
                  <a:extLst>
                    <a:ext uri="{A12FA001-AC4F-418D-AE19-62706E023703}">
                      <ahyp:hlinkClr val="tx"/>
                    </a:ext>
                  </a:extLst>
                </a:hlinkClick>
              </a:rPr>
              <a:t>https://support.zoom.us/hc/en-us/articles/200912909-Getting-Started-With-Group-Messaging</a:t>
            </a:r>
            <a:endParaRPr sz="2100">
              <a:solidFill>
                <a:schemeClr val="accent5"/>
              </a:solidFill>
              <a:latin typeface="Lato"/>
              <a:ea typeface="Lato"/>
              <a:cs typeface="Lato"/>
              <a:sym typeface="Lato"/>
            </a:endParaRPr>
          </a:p>
          <a:p>
            <a:pPr indent="-361950" lvl="0" marL="457200" rtl="0" algn="l">
              <a:lnSpc>
                <a:spcPct val="115000"/>
              </a:lnSpc>
              <a:spcBef>
                <a:spcPts val="0"/>
              </a:spcBef>
              <a:spcAft>
                <a:spcPts val="0"/>
              </a:spcAft>
              <a:buClr>
                <a:schemeClr val="accent5"/>
              </a:buClr>
              <a:buSzPts val="2100"/>
              <a:buFont typeface="Lato"/>
              <a:buAutoNum type="arabicPeriod"/>
            </a:pPr>
            <a:r>
              <a:rPr lang="en-US" sz="2100" u="sng">
                <a:solidFill>
                  <a:schemeClr val="accent5"/>
                </a:solidFill>
                <a:latin typeface="Lato"/>
                <a:ea typeface="Lato"/>
                <a:cs typeface="Lato"/>
                <a:sym typeface="Lato"/>
                <a:hlinkClick r:id="rId4">
                  <a:extLst>
                    <a:ext uri="{A12FA001-AC4F-418D-AE19-62706E023703}">
                      <ahyp:hlinkClr val="tx"/>
                    </a:ext>
                  </a:extLst>
                </a:hlinkClick>
              </a:rPr>
              <a:t>https://docs.microsoft.com/en-us/microsoftteams/raise-hand-meetings</a:t>
            </a:r>
            <a:endParaRPr sz="2100">
              <a:solidFill>
                <a:schemeClr val="accent5"/>
              </a:solidFill>
              <a:latin typeface="Lato"/>
              <a:ea typeface="Lato"/>
              <a:cs typeface="Lato"/>
              <a:sym typeface="Lato"/>
            </a:endParaRPr>
          </a:p>
          <a:p>
            <a:pPr indent="-361950" lvl="0" marL="457200" rtl="0" algn="l">
              <a:lnSpc>
                <a:spcPct val="115000"/>
              </a:lnSpc>
              <a:spcBef>
                <a:spcPts val="0"/>
              </a:spcBef>
              <a:spcAft>
                <a:spcPts val="0"/>
              </a:spcAft>
              <a:buClr>
                <a:schemeClr val="accent5"/>
              </a:buClr>
              <a:buSzPts val="2100"/>
              <a:buFont typeface="Lato"/>
              <a:buAutoNum type="arabicPeriod"/>
            </a:pPr>
            <a:r>
              <a:rPr lang="en-US" sz="2100" u="sng">
                <a:solidFill>
                  <a:schemeClr val="accent5"/>
                </a:solidFill>
                <a:latin typeface="Lato"/>
                <a:ea typeface="Lato"/>
                <a:cs typeface="Lato"/>
                <a:sym typeface="Lato"/>
                <a:hlinkClick r:id="rId5">
                  <a:extLst>
                    <a:ext uri="{A12FA001-AC4F-418D-AE19-62706E023703}">
                      <ahyp:hlinkClr val="tx"/>
                    </a:ext>
                  </a:extLst>
                </a:hlinkClick>
              </a:rPr>
              <a:t>https://support.google.com/meet/answer/10159750?co=GENIE.Platform%3DDesktop&amp;hl=en</a:t>
            </a:r>
            <a:endParaRPr sz="2100">
              <a:solidFill>
                <a:schemeClr val="accent5"/>
              </a:solidFill>
              <a:latin typeface="Lato"/>
              <a:ea typeface="Lato"/>
              <a:cs typeface="Lato"/>
              <a:sym typeface="Lato"/>
            </a:endParaRPr>
          </a:p>
          <a:p>
            <a:pPr indent="-361950" lvl="0" marL="457200" rtl="0" algn="l">
              <a:lnSpc>
                <a:spcPct val="115000"/>
              </a:lnSpc>
              <a:spcBef>
                <a:spcPts val="0"/>
              </a:spcBef>
              <a:spcAft>
                <a:spcPts val="0"/>
              </a:spcAft>
              <a:buClr>
                <a:schemeClr val="accent5"/>
              </a:buClr>
              <a:buSzPts val="2100"/>
              <a:buFont typeface="Lato"/>
              <a:buAutoNum type="arabicPeriod"/>
            </a:pPr>
            <a:r>
              <a:rPr lang="en-US" sz="2100" u="sng">
                <a:solidFill>
                  <a:schemeClr val="accent5"/>
                </a:solidFill>
                <a:latin typeface="Lato"/>
                <a:ea typeface="Lato"/>
                <a:cs typeface="Lato"/>
                <a:sym typeface="Lato"/>
                <a:hlinkClick r:id="rId6">
                  <a:extLst>
                    <a:ext uri="{A12FA001-AC4F-418D-AE19-62706E023703}">
                      <ahyp:hlinkClr val="tx"/>
                    </a:ext>
                  </a:extLst>
                </a:hlinkClick>
              </a:rPr>
              <a:t>https://techcommunity.microsoft.com/t5/microsoft-teams-public-preview/now-in-public-preview-meeting-reactions/m-p/1978451</a:t>
            </a:r>
            <a:endParaRPr sz="2100">
              <a:solidFill>
                <a:schemeClr val="accent5"/>
              </a:solidFill>
              <a:latin typeface="Lato"/>
              <a:ea typeface="Lato"/>
              <a:cs typeface="Lato"/>
              <a:sym typeface="Lato"/>
            </a:endParaRPr>
          </a:p>
          <a:p>
            <a:pPr indent="-361950" lvl="0" marL="457200" rtl="0" algn="l">
              <a:lnSpc>
                <a:spcPct val="115000"/>
              </a:lnSpc>
              <a:spcBef>
                <a:spcPts val="0"/>
              </a:spcBef>
              <a:spcAft>
                <a:spcPts val="0"/>
              </a:spcAft>
              <a:buClr>
                <a:schemeClr val="accent5"/>
              </a:buClr>
              <a:buSzPts val="2100"/>
              <a:buFont typeface="Lato"/>
              <a:buAutoNum type="arabicPeriod"/>
            </a:pPr>
            <a:r>
              <a:rPr lang="en-US" sz="2100" u="sng">
                <a:solidFill>
                  <a:schemeClr val="accent5"/>
                </a:solidFill>
                <a:latin typeface="Lato"/>
                <a:ea typeface="Lato"/>
                <a:cs typeface="Lato"/>
                <a:sym typeface="Lato"/>
                <a:hlinkClick r:id="rId7">
                  <a:extLst>
                    <a:ext uri="{A12FA001-AC4F-418D-AE19-62706E023703}">
                      <ahyp:hlinkClr val="tx"/>
                    </a:ext>
                  </a:extLst>
                </a:hlinkClick>
              </a:rPr>
              <a:t>https://support.zoom.us/hc/en-us/articles/360053176572-New-updates-for-December-21-2020</a:t>
            </a:r>
            <a:endParaRPr sz="2100">
              <a:solidFill>
                <a:schemeClr val="accent5"/>
              </a:solidFill>
              <a:latin typeface="Lato"/>
              <a:ea typeface="Lato"/>
              <a:cs typeface="Lato"/>
              <a:sym typeface="Lato"/>
            </a:endParaRPr>
          </a:p>
          <a:p>
            <a:pPr indent="-361950" lvl="0" marL="457200" rtl="0" algn="l">
              <a:lnSpc>
                <a:spcPct val="115000"/>
              </a:lnSpc>
              <a:spcBef>
                <a:spcPts val="0"/>
              </a:spcBef>
              <a:spcAft>
                <a:spcPts val="0"/>
              </a:spcAft>
              <a:buClr>
                <a:schemeClr val="accent5"/>
              </a:buClr>
              <a:buSzPts val="2100"/>
              <a:buFont typeface="Lato"/>
              <a:buAutoNum type="arabicPeriod"/>
            </a:pPr>
            <a:r>
              <a:rPr lang="en-US" sz="2100" u="sng">
                <a:solidFill>
                  <a:schemeClr val="hlink"/>
                </a:solidFill>
                <a:latin typeface="Lato"/>
                <a:ea typeface="Lato"/>
                <a:cs typeface="Lato"/>
                <a:sym typeface="Lato"/>
                <a:hlinkClick r:id="rId8"/>
              </a:rPr>
              <a:t>https://support.zoom.us/hc/en-us/articles/201361953-New-updates-for-Windows</a:t>
            </a:r>
            <a:endParaRPr sz="2100">
              <a:solidFill>
                <a:schemeClr val="accent5"/>
              </a:solidFill>
              <a:latin typeface="Lato"/>
              <a:ea typeface="Lato"/>
              <a:cs typeface="Lato"/>
              <a:sym typeface="Lato"/>
            </a:endParaRPr>
          </a:p>
          <a:p>
            <a:pPr indent="-361950" lvl="0" marL="457200" rtl="0" algn="l">
              <a:lnSpc>
                <a:spcPct val="115000"/>
              </a:lnSpc>
              <a:spcBef>
                <a:spcPts val="0"/>
              </a:spcBef>
              <a:spcAft>
                <a:spcPts val="0"/>
              </a:spcAft>
              <a:buClr>
                <a:schemeClr val="accent5"/>
              </a:buClr>
              <a:buSzPts val="2100"/>
              <a:buFont typeface="Lato"/>
              <a:buAutoNum type="arabicPeriod"/>
            </a:pPr>
            <a:r>
              <a:rPr lang="en-US" sz="2100" u="sng">
                <a:solidFill>
                  <a:schemeClr val="accent5"/>
                </a:solidFill>
                <a:latin typeface="Lato"/>
                <a:ea typeface="Lato"/>
                <a:cs typeface="Lato"/>
                <a:sym typeface="Lato"/>
                <a:hlinkClick r:id="rId9">
                  <a:extLst>
                    <a:ext uri="{A12FA001-AC4F-418D-AE19-62706E023703}">
                      <ahyp:hlinkClr val="tx"/>
                    </a:ext>
                  </a:extLst>
                </a:hlinkClick>
              </a:rPr>
              <a:t>https://obsproject.com/</a:t>
            </a:r>
            <a:endParaRPr sz="2100">
              <a:solidFill>
                <a:schemeClr val="accent5"/>
              </a:solidFill>
              <a:latin typeface="Lato"/>
              <a:ea typeface="Lato"/>
              <a:cs typeface="Lato"/>
              <a:sym typeface="Lato"/>
            </a:endParaRPr>
          </a:p>
          <a:p>
            <a:pPr indent="-361950" lvl="0" marL="457200" rtl="0" algn="l">
              <a:lnSpc>
                <a:spcPct val="115000"/>
              </a:lnSpc>
              <a:spcBef>
                <a:spcPts val="0"/>
              </a:spcBef>
              <a:spcAft>
                <a:spcPts val="0"/>
              </a:spcAft>
              <a:buClr>
                <a:schemeClr val="accent5"/>
              </a:buClr>
              <a:buSzPts val="2100"/>
              <a:buFont typeface="Lato"/>
              <a:buAutoNum type="arabicPeriod"/>
            </a:pPr>
            <a:r>
              <a:rPr lang="en-US" sz="2100" u="sng">
                <a:solidFill>
                  <a:schemeClr val="hlink"/>
                </a:solidFill>
                <a:latin typeface="Lato"/>
                <a:ea typeface="Lato"/>
                <a:cs typeface="Lato"/>
                <a:sym typeface="Lato"/>
                <a:hlinkClick r:id="rId10"/>
              </a:rPr>
              <a:t>https://github.com/tensorflow/tfjs-models/tree/master/handpose</a:t>
            </a:r>
            <a:endParaRPr sz="2100">
              <a:solidFill>
                <a:schemeClr val="accent5"/>
              </a:solidFill>
              <a:latin typeface="Lato"/>
              <a:ea typeface="Lato"/>
              <a:cs typeface="Lato"/>
              <a:sym typeface="Lato"/>
            </a:endParaRPr>
          </a:p>
          <a:p>
            <a:pPr indent="-361950" lvl="0" marL="457200" rtl="0" algn="l">
              <a:lnSpc>
                <a:spcPct val="115000"/>
              </a:lnSpc>
              <a:spcBef>
                <a:spcPts val="0"/>
              </a:spcBef>
              <a:spcAft>
                <a:spcPts val="0"/>
              </a:spcAft>
              <a:buClr>
                <a:schemeClr val="accent5"/>
              </a:buClr>
              <a:buSzPts val="2100"/>
              <a:buFont typeface="Lato"/>
              <a:buAutoNum type="arabicPeriod"/>
            </a:pPr>
            <a:r>
              <a:rPr lang="en-US" sz="2100" u="sng">
                <a:solidFill>
                  <a:schemeClr val="hlink"/>
                </a:solidFill>
                <a:latin typeface="Lato"/>
                <a:ea typeface="Lato"/>
                <a:cs typeface="Lato"/>
                <a:sym typeface="Lato"/>
                <a:hlinkClick r:id="rId11"/>
              </a:rPr>
              <a:t>andypotato/fingerpose: Finger pose classifier for hand landmarks detected by TensorFlow.js handpose model (github.com)</a:t>
            </a:r>
            <a:endParaRPr sz="2100">
              <a:solidFill>
                <a:schemeClr val="accent5"/>
              </a:solidFill>
              <a:latin typeface="Lato"/>
              <a:ea typeface="Lato"/>
              <a:cs typeface="Lato"/>
              <a:sym typeface="Lato"/>
            </a:endParaRPr>
          </a:p>
          <a:p>
            <a:pPr indent="0" lvl="0" marL="457200" rtl="0" algn="l">
              <a:lnSpc>
                <a:spcPct val="115000"/>
              </a:lnSpc>
              <a:spcBef>
                <a:spcPts val="0"/>
              </a:spcBef>
              <a:spcAft>
                <a:spcPts val="0"/>
              </a:spcAft>
              <a:buNone/>
            </a:pPr>
            <a:r>
              <a:t/>
            </a:r>
            <a:endParaRPr>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7"/>
          <p:cNvSpPr txBox="1"/>
          <p:nvPr/>
        </p:nvSpPr>
        <p:spPr>
          <a:xfrm>
            <a:off x="554550" y="1883375"/>
            <a:ext cx="11082900" cy="3678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US" sz="2000">
                <a:solidFill>
                  <a:srgbClr val="666666"/>
                </a:solidFill>
                <a:latin typeface="Roboto"/>
                <a:ea typeface="Roboto"/>
                <a:cs typeface="Roboto"/>
                <a:sym typeface="Roboto"/>
              </a:rPr>
              <a:t>Virtual meetings are hyped up in this new normal. While attending any online conference/ lecture, it is quite </a:t>
            </a:r>
            <a:r>
              <a:rPr b="1" lang="en-US" sz="2000" u="sng">
                <a:solidFill>
                  <a:srgbClr val="666666"/>
                </a:solidFill>
                <a:latin typeface="Roboto"/>
                <a:ea typeface="Roboto"/>
                <a:cs typeface="Roboto"/>
                <a:sym typeface="Roboto"/>
              </a:rPr>
              <a:t>difficult to mute and unmute</a:t>
            </a:r>
            <a:r>
              <a:rPr lang="en-US" sz="2000">
                <a:solidFill>
                  <a:srgbClr val="666666"/>
                </a:solidFill>
                <a:latin typeface="Roboto"/>
                <a:ea typeface="Roboto"/>
                <a:cs typeface="Roboto"/>
                <a:sym typeface="Roboto"/>
              </a:rPr>
              <a:t> time and again for small reactions, especially when someone else is speaking.</a:t>
            </a:r>
            <a:endParaRPr sz="2000">
              <a:solidFill>
                <a:srgbClr val="666666"/>
              </a:solidFill>
              <a:latin typeface="Roboto"/>
              <a:ea typeface="Roboto"/>
              <a:cs typeface="Roboto"/>
              <a:sym typeface="Roboto"/>
            </a:endParaRPr>
          </a:p>
          <a:p>
            <a:pPr indent="0" lvl="0" marL="0" rtl="0" algn="just">
              <a:lnSpc>
                <a:spcPct val="115000"/>
              </a:lnSpc>
              <a:spcBef>
                <a:spcPts val="0"/>
              </a:spcBef>
              <a:spcAft>
                <a:spcPts val="0"/>
              </a:spcAft>
              <a:buNone/>
            </a:pPr>
            <a:r>
              <a:t/>
            </a:r>
            <a:endParaRPr sz="2000">
              <a:solidFill>
                <a:srgbClr val="666666"/>
              </a:solidFill>
              <a:latin typeface="Roboto"/>
              <a:ea typeface="Roboto"/>
              <a:cs typeface="Roboto"/>
              <a:sym typeface="Roboto"/>
            </a:endParaRPr>
          </a:p>
          <a:p>
            <a:pPr indent="0" lvl="0" marL="0" rtl="0" algn="just">
              <a:lnSpc>
                <a:spcPct val="115000"/>
              </a:lnSpc>
              <a:spcBef>
                <a:spcPts val="0"/>
              </a:spcBef>
              <a:spcAft>
                <a:spcPts val="0"/>
              </a:spcAft>
              <a:buNone/>
            </a:pPr>
            <a:r>
              <a:rPr lang="en-US" sz="2000">
                <a:solidFill>
                  <a:srgbClr val="666666"/>
                </a:solidFill>
                <a:latin typeface="Roboto"/>
                <a:ea typeface="Roboto"/>
                <a:cs typeface="Roboto"/>
                <a:sym typeface="Roboto"/>
              </a:rPr>
              <a:t>We have to unmute ourselves and interrupt the speaker in the process, even for small reactions like- </a:t>
            </a:r>
            <a:r>
              <a:rPr lang="en-US" sz="2000">
                <a:solidFill>
                  <a:schemeClr val="dk1"/>
                </a:solidFill>
                <a:latin typeface="Roboto"/>
                <a:ea typeface="Roboto"/>
                <a:cs typeface="Roboto"/>
                <a:sym typeface="Roboto"/>
              </a:rPr>
              <a:t>‘yes’</a:t>
            </a:r>
            <a:r>
              <a:rPr lang="en-US" sz="2000">
                <a:solidFill>
                  <a:srgbClr val="666666"/>
                </a:solidFill>
                <a:latin typeface="Roboto"/>
                <a:ea typeface="Roboto"/>
                <a:cs typeface="Roboto"/>
                <a:sym typeface="Roboto"/>
              </a:rPr>
              <a:t>, </a:t>
            </a:r>
            <a:r>
              <a:rPr lang="en-US" sz="2000">
                <a:solidFill>
                  <a:srgbClr val="CC4125"/>
                </a:solidFill>
                <a:latin typeface="Roboto"/>
                <a:ea typeface="Roboto"/>
                <a:cs typeface="Roboto"/>
                <a:sym typeface="Roboto"/>
              </a:rPr>
              <a:t>‘no’</a:t>
            </a:r>
            <a:r>
              <a:rPr lang="en-US" sz="2000">
                <a:solidFill>
                  <a:srgbClr val="666666"/>
                </a:solidFill>
                <a:latin typeface="Roboto"/>
                <a:ea typeface="Roboto"/>
                <a:cs typeface="Roboto"/>
                <a:sym typeface="Roboto"/>
              </a:rPr>
              <a:t>, </a:t>
            </a:r>
            <a:r>
              <a:rPr lang="en-US" sz="2000">
                <a:solidFill>
                  <a:srgbClr val="4A86E8"/>
                </a:solidFill>
                <a:latin typeface="Roboto"/>
                <a:ea typeface="Roboto"/>
                <a:cs typeface="Roboto"/>
                <a:sym typeface="Roboto"/>
              </a:rPr>
              <a:t>‘Hi’</a:t>
            </a:r>
            <a:r>
              <a:rPr lang="en-US" sz="2000">
                <a:solidFill>
                  <a:srgbClr val="666666"/>
                </a:solidFill>
                <a:latin typeface="Roboto"/>
                <a:ea typeface="Roboto"/>
                <a:cs typeface="Roboto"/>
                <a:sym typeface="Roboto"/>
              </a:rPr>
              <a:t>, </a:t>
            </a:r>
            <a:r>
              <a:rPr lang="en-US" sz="2000">
                <a:solidFill>
                  <a:srgbClr val="9900FF"/>
                </a:solidFill>
                <a:latin typeface="Roboto"/>
                <a:ea typeface="Roboto"/>
                <a:cs typeface="Roboto"/>
                <a:sym typeface="Roboto"/>
              </a:rPr>
              <a:t>‘I have a question’</a:t>
            </a:r>
            <a:r>
              <a:rPr lang="en-US" sz="2000">
                <a:solidFill>
                  <a:srgbClr val="666666"/>
                </a:solidFill>
                <a:latin typeface="Roboto"/>
                <a:ea typeface="Roboto"/>
                <a:cs typeface="Roboto"/>
                <a:sym typeface="Roboto"/>
              </a:rPr>
              <a:t>, </a:t>
            </a:r>
            <a:r>
              <a:rPr lang="en-US" sz="2000">
                <a:solidFill>
                  <a:srgbClr val="980000"/>
                </a:solidFill>
                <a:latin typeface="Roboto"/>
                <a:ea typeface="Roboto"/>
                <a:cs typeface="Roboto"/>
                <a:sym typeface="Roboto"/>
              </a:rPr>
              <a:t>‘Boring’</a:t>
            </a:r>
            <a:r>
              <a:rPr lang="en-US" sz="2000">
                <a:solidFill>
                  <a:srgbClr val="666666"/>
                </a:solidFill>
                <a:latin typeface="Roboto"/>
                <a:ea typeface="Roboto"/>
                <a:cs typeface="Roboto"/>
                <a:sym typeface="Roboto"/>
              </a:rPr>
              <a:t>, </a:t>
            </a:r>
            <a:r>
              <a:rPr lang="en-US" sz="2000">
                <a:solidFill>
                  <a:srgbClr val="A64D79"/>
                </a:solidFill>
                <a:latin typeface="Roboto"/>
                <a:ea typeface="Roboto"/>
                <a:cs typeface="Roboto"/>
                <a:sym typeface="Roboto"/>
              </a:rPr>
              <a:t>‘Funny’</a:t>
            </a:r>
            <a:r>
              <a:rPr lang="en-US" sz="2000">
                <a:solidFill>
                  <a:srgbClr val="666666"/>
                </a:solidFill>
                <a:latin typeface="Roboto"/>
                <a:ea typeface="Roboto"/>
                <a:cs typeface="Roboto"/>
                <a:sym typeface="Roboto"/>
              </a:rPr>
              <a:t> etc. This problem can be smartly solved using </a:t>
            </a:r>
            <a:r>
              <a:rPr b="1" lang="en-US" sz="2000">
                <a:solidFill>
                  <a:srgbClr val="666666"/>
                </a:solidFill>
                <a:latin typeface="Roboto"/>
                <a:ea typeface="Roboto"/>
                <a:cs typeface="Roboto"/>
                <a:sym typeface="Roboto"/>
              </a:rPr>
              <a:t>Computer Vision.</a:t>
            </a:r>
            <a:endParaRPr b="1" sz="2000">
              <a:solidFill>
                <a:srgbClr val="666666"/>
              </a:solidFill>
              <a:latin typeface="Roboto"/>
              <a:ea typeface="Roboto"/>
              <a:cs typeface="Roboto"/>
              <a:sym typeface="Roboto"/>
            </a:endParaRPr>
          </a:p>
          <a:p>
            <a:pPr indent="0" lvl="0" marL="0" rtl="0" algn="just">
              <a:lnSpc>
                <a:spcPct val="115000"/>
              </a:lnSpc>
              <a:spcBef>
                <a:spcPts val="0"/>
              </a:spcBef>
              <a:spcAft>
                <a:spcPts val="0"/>
              </a:spcAft>
              <a:buNone/>
            </a:pPr>
            <a:r>
              <a:t/>
            </a:r>
            <a:endParaRPr b="1" sz="2000">
              <a:solidFill>
                <a:srgbClr val="666666"/>
              </a:solidFill>
              <a:latin typeface="Roboto"/>
              <a:ea typeface="Roboto"/>
              <a:cs typeface="Roboto"/>
              <a:sym typeface="Roboto"/>
            </a:endParaRPr>
          </a:p>
          <a:p>
            <a:pPr indent="0" lvl="0" marL="0" rtl="0" algn="just">
              <a:lnSpc>
                <a:spcPct val="115000"/>
              </a:lnSpc>
              <a:spcBef>
                <a:spcPts val="0"/>
              </a:spcBef>
              <a:spcAft>
                <a:spcPts val="0"/>
              </a:spcAft>
              <a:buNone/>
            </a:pPr>
            <a:r>
              <a:rPr lang="en-US" sz="2000">
                <a:solidFill>
                  <a:srgbClr val="666666"/>
                </a:solidFill>
                <a:latin typeface="Roboto"/>
                <a:ea typeface="Roboto"/>
                <a:cs typeface="Roboto"/>
                <a:sym typeface="Roboto"/>
              </a:rPr>
              <a:t>Our idea is to train a </a:t>
            </a:r>
            <a:r>
              <a:rPr lang="en-US" sz="2000" u="sng">
                <a:solidFill>
                  <a:srgbClr val="666666"/>
                </a:solidFill>
                <a:latin typeface="Roboto"/>
                <a:ea typeface="Roboto"/>
                <a:cs typeface="Roboto"/>
                <a:sym typeface="Roboto"/>
              </a:rPr>
              <a:t>Hand Gesture Recognition</a:t>
            </a:r>
            <a:r>
              <a:rPr lang="en-US" sz="2000">
                <a:solidFill>
                  <a:srgbClr val="666666"/>
                </a:solidFill>
                <a:latin typeface="Roboto"/>
                <a:ea typeface="Roboto"/>
                <a:cs typeface="Roboto"/>
                <a:sym typeface="Roboto"/>
              </a:rPr>
              <a:t> model and to use its result(s) as an input for the virtual meeting application to show smart reactions based on the recognized hand gestures.</a:t>
            </a:r>
            <a:endParaRPr sz="2000">
              <a:solidFill>
                <a:srgbClr val="666666"/>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8"/>
          <p:cNvSpPr txBox="1"/>
          <p:nvPr/>
        </p:nvSpPr>
        <p:spPr>
          <a:xfrm>
            <a:off x="607650" y="322150"/>
            <a:ext cx="109767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5000">
                <a:solidFill>
                  <a:srgbClr val="FFFFFF"/>
                </a:solidFill>
                <a:latin typeface="Raleway"/>
                <a:ea typeface="Raleway"/>
                <a:cs typeface="Raleway"/>
                <a:sym typeface="Raleway"/>
              </a:rPr>
              <a:t>Literature Review &amp; Existing Works</a:t>
            </a:r>
            <a:endParaRPr b="1" sz="5000">
              <a:solidFill>
                <a:srgbClr val="FFFFFF"/>
              </a:solidFill>
              <a:latin typeface="Raleway"/>
              <a:ea typeface="Raleway"/>
              <a:cs typeface="Raleway"/>
              <a:sym typeface="Raleway"/>
            </a:endParaRPr>
          </a:p>
        </p:txBody>
      </p:sp>
      <p:sp>
        <p:nvSpPr>
          <p:cNvPr id="139" name="Google Shape;139;p18"/>
          <p:cNvSpPr txBox="1"/>
          <p:nvPr/>
        </p:nvSpPr>
        <p:spPr>
          <a:xfrm>
            <a:off x="891300" y="1783800"/>
            <a:ext cx="10409400" cy="4911600"/>
          </a:xfrm>
          <a:prstGeom prst="rect">
            <a:avLst/>
          </a:prstGeom>
          <a:noFill/>
          <a:ln>
            <a:noFill/>
          </a:ln>
        </p:spPr>
        <p:txBody>
          <a:bodyPr anchorCtr="0" anchor="t" bIns="91425" lIns="91425" spcFirstLastPara="1" rIns="91425" wrap="square" tIns="91425">
            <a:noAutofit/>
          </a:bodyPr>
          <a:lstStyle/>
          <a:p>
            <a:pPr indent="-355600" lvl="0" marL="457200" rtl="0" algn="just">
              <a:lnSpc>
                <a:spcPct val="115000"/>
              </a:lnSpc>
              <a:spcBef>
                <a:spcPts val="0"/>
              </a:spcBef>
              <a:spcAft>
                <a:spcPts val="0"/>
              </a:spcAft>
              <a:buClr>
                <a:srgbClr val="EFEFEF"/>
              </a:buClr>
              <a:buSzPts val="2000"/>
              <a:buFont typeface="Roboto"/>
              <a:buChar char="●"/>
            </a:pPr>
            <a:r>
              <a:rPr lang="en-US" sz="2000">
                <a:solidFill>
                  <a:srgbClr val="EFEFEF"/>
                </a:solidFill>
                <a:latin typeface="Roboto"/>
                <a:ea typeface="Roboto"/>
                <a:cs typeface="Roboto"/>
                <a:sym typeface="Roboto"/>
              </a:rPr>
              <a:t>In August, 2014, </a:t>
            </a:r>
            <a:r>
              <a:rPr lang="en-US" sz="2000">
                <a:solidFill>
                  <a:srgbClr val="00FFFF"/>
                </a:solidFill>
                <a:latin typeface="Roboto"/>
                <a:ea typeface="Roboto"/>
                <a:cs typeface="Roboto"/>
                <a:sym typeface="Roboto"/>
              </a:rPr>
              <a:t>Zoom </a:t>
            </a:r>
            <a:r>
              <a:rPr lang="en-US" sz="2000">
                <a:solidFill>
                  <a:srgbClr val="EFEFEF"/>
                </a:solidFill>
                <a:latin typeface="Roboto"/>
                <a:ea typeface="Roboto"/>
                <a:cs typeface="Roboto"/>
                <a:sym typeface="Roboto"/>
              </a:rPr>
              <a:t>first added the “Raise Hand” feature during a meeting where the participants can simulate raising a hand in virtual meetings using a clickable emoticon. It was followed by further enhancements to the raise hand feature and the addition of support for emojis in group messaging </a:t>
            </a:r>
            <a:r>
              <a:rPr lang="en-US" sz="2000">
                <a:solidFill>
                  <a:srgbClr val="F1C232"/>
                </a:solidFill>
                <a:latin typeface="Roboto"/>
                <a:ea typeface="Roboto"/>
                <a:cs typeface="Roboto"/>
                <a:sym typeface="Roboto"/>
              </a:rPr>
              <a:t>[1]</a:t>
            </a:r>
            <a:r>
              <a:rPr lang="en-US" sz="2000">
                <a:solidFill>
                  <a:srgbClr val="EFEFEF"/>
                </a:solidFill>
                <a:latin typeface="Roboto"/>
                <a:ea typeface="Roboto"/>
                <a:cs typeface="Roboto"/>
                <a:sym typeface="Roboto"/>
              </a:rPr>
              <a:t>.</a:t>
            </a:r>
            <a:endParaRPr sz="2000">
              <a:solidFill>
                <a:srgbClr val="EFEFEF"/>
              </a:solidFill>
              <a:latin typeface="Roboto"/>
              <a:ea typeface="Roboto"/>
              <a:cs typeface="Roboto"/>
              <a:sym typeface="Roboto"/>
            </a:endParaRPr>
          </a:p>
          <a:p>
            <a:pPr indent="-355600" lvl="0" marL="457200" rtl="0" algn="just">
              <a:lnSpc>
                <a:spcPct val="115000"/>
              </a:lnSpc>
              <a:spcBef>
                <a:spcPts val="0"/>
              </a:spcBef>
              <a:spcAft>
                <a:spcPts val="0"/>
              </a:spcAft>
              <a:buClr>
                <a:srgbClr val="EFEFEF"/>
              </a:buClr>
              <a:buSzPts val="2000"/>
              <a:buFont typeface="Roboto"/>
              <a:buChar char="●"/>
            </a:pPr>
            <a:r>
              <a:rPr lang="en-US" sz="2000">
                <a:solidFill>
                  <a:srgbClr val="EFEFEF"/>
                </a:solidFill>
                <a:latin typeface="Roboto"/>
                <a:ea typeface="Roboto"/>
                <a:cs typeface="Roboto"/>
                <a:sym typeface="Roboto"/>
              </a:rPr>
              <a:t>On February 28, 2017, </a:t>
            </a:r>
            <a:r>
              <a:rPr lang="en-US" sz="2000">
                <a:solidFill>
                  <a:srgbClr val="00FFFF"/>
                </a:solidFill>
                <a:latin typeface="Roboto"/>
                <a:ea typeface="Roboto"/>
                <a:cs typeface="Roboto"/>
                <a:sym typeface="Roboto"/>
              </a:rPr>
              <a:t>Zoom </a:t>
            </a:r>
            <a:r>
              <a:rPr lang="en-US" sz="2000">
                <a:solidFill>
                  <a:srgbClr val="EFEFEF"/>
                </a:solidFill>
                <a:latin typeface="Roboto"/>
                <a:ea typeface="Roboto"/>
                <a:cs typeface="Roboto"/>
                <a:sym typeface="Roboto"/>
              </a:rPr>
              <a:t>added and enhanced the non-verbal feedback feature. During a presentation, participants can provide non-verbal feedback without interrupting the flow of the presentation. Participants have the ability to raise their hand, signal yes or no, indicate to go faster or slower, and use emojis.</a:t>
            </a:r>
            <a:endParaRPr sz="2000">
              <a:solidFill>
                <a:srgbClr val="EFEFEF"/>
              </a:solidFill>
              <a:latin typeface="Roboto"/>
              <a:ea typeface="Roboto"/>
              <a:cs typeface="Roboto"/>
              <a:sym typeface="Roboto"/>
            </a:endParaRPr>
          </a:p>
          <a:p>
            <a:pPr indent="-355600" lvl="0" marL="457200" rtl="0" algn="just">
              <a:lnSpc>
                <a:spcPct val="115000"/>
              </a:lnSpc>
              <a:spcBef>
                <a:spcPts val="0"/>
              </a:spcBef>
              <a:spcAft>
                <a:spcPts val="0"/>
              </a:spcAft>
              <a:buClr>
                <a:srgbClr val="EFEFEF"/>
              </a:buClr>
              <a:buSzPts val="2000"/>
              <a:buFont typeface="Roboto"/>
              <a:buChar char="●"/>
            </a:pPr>
            <a:r>
              <a:rPr lang="en-US" sz="2000">
                <a:solidFill>
                  <a:srgbClr val="EFEFEF"/>
                </a:solidFill>
                <a:latin typeface="Roboto"/>
                <a:ea typeface="Roboto"/>
                <a:cs typeface="Roboto"/>
                <a:sym typeface="Roboto"/>
              </a:rPr>
              <a:t>In June, 2020, Microsoft Teams and on Nov, 2020, Google Meets also added the “Raise Hand” feature using a clickable icon. This was a great improvement to their respective platforms but no Participant was able to express their emotions during a virtual meet unlike Zoom. MS Teams [Raise hand in Teams meetings - Microsoft Teams | Microsoft Docs] Gmeet [Hand Raising with Google Meet - Computer - Google Meet Help] </a:t>
            </a:r>
            <a:r>
              <a:rPr lang="en-US" sz="2000">
                <a:solidFill>
                  <a:srgbClr val="FFD966"/>
                </a:solidFill>
                <a:latin typeface="Roboto"/>
                <a:ea typeface="Roboto"/>
                <a:cs typeface="Roboto"/>
                <a:sym typeface="Roboto"/>
              </a:rPr>
              <a:t>[2] [3]</a:t>
            </a:r>
            <a:endParaRPr sz="2000">
              <a:solidFill>
                <a:srgbClr val="FFD966"/>
              </a:solidFill>
              <a:latin typeface="Roboto"/>
              <a:ea typeface="Roboto"/>
              <a:cs typeface="Roboto"/>
              <a:sym typeface="Roboto"/>
            </a:endParaRPr>
          </a:p>
        </p:txBody>
      </p:sp>
      <p:pic>
        <p:nvPicPr>
          <p:cNvPr id="140" name="Google Shape;140;p18"/>
          <p:cNvPicPr preferRelativeResize="0"/>
          <p:nvPr/>
        </p:nvPicPr>
        <p:blipFill>
          <a:blip r:embed="rId3">
            <a:alphaModFix amt="29000"/>
          </a:blip>
          <a:stretch>
            <a:fillRect/>
          </a:stretch>
        </p:blipFill>
        <p:spPr>
          <a:xfrm>
            <a:off x="7055250" y="1500475"/>
            <a:ext cx="4797700" cy="4797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19"/>
          <p:cNvPicPr preferRelativeResize="0"/>
          <p:nvPr/>
        </p:nvPicPr>
        <p:blipFill>
          <a:blip r:embed="rId3">
            <a:alphaModFix amt="29000"/>
          </a:blip>
          <a:stretch>
            <a:fillRect/>
          </a:stretch>
        </p:blipFill>
        <p:spPr>
          <a:xfrm>
            <a:off x="7055250" y="1500475"/>
            <a:ext cx="4797700" cy="4797700"/>
          </a:xfrm>
          <a:prstGeom prst="rect">
            <a:avLst/>
          </a:prstGeom>
          <a:noFill/>
          <a:ln>
            <a:noFill/>
          </a:ln>
        </p:spPr>
      </p:pic>
      <p:sp>
        <p:nvSpPr>
          <p:cNvPr id="147" name="Google Shape;147;p19"/>
          <p:cNvSpPr/>
          <p:nvPr/>
        </p:nvSpPr>
        <p:spPr>
          <a:xfrm>
            <a:off x="1033300" y="1422350"/>
            <a:ext cx="1143600" cy="302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9"/>
          <p:cNvSpPr txBox="1"/>
          <p:nvPr/>
        </p:nvSpPr>
        <p:spPr>
          <a:xfrm>
            <a:off x="891300" y="745600"/>
            <a:ext cx="10409400" cy="5496300"/>
          </a:xfrm>
          <a:prstGeom prst="rect">
            <a:avLst/>
          </a:prstGeom>
          <a:noFill/>
          <a:ln>
            <a:noFill/>
          </a:ln>
        </p:spPr>
        <p:txBody>
          <a:bodyPr anchorCtr="0" anchor="t" bIns="91425" lIns="91425" spcFirstLastPara="1" rIns="91425" wrap="square" tIns="91425">
            <a:noAutofit/>
          </a:bodyPr>
          <a:lstStyle/>
          <a:p>
            <a:pPr indent="-355600" lvl="0" marL="457200" rtl="0" algn="just">
              <a:lnSpc>
                <a:spcPct val="115000"/>
              </a:lnSpc>
              <a:spcBef>
                <a:spcPts val="0"/>
              </a:spcBef>
              <a:spcAft>
                <a:spcPts val="0"/>
              </a:spcAft>
              <a:buClr>
                <a:srgbClr val="EFEFEF"/>
              </a:buClr>
              <a:buSzPts val="2000"/>
              <a:buFont typeface="Roboto"/>
              <a:buChar char="●"/>
            </a:pPr>
            <a:r>
              <a:rPr lang="en-US" sz="2000">
                <a:solidFill>
                  <a:srgbClr val="EFEFEF"/>
                </a:solidFill>
                <a:latin typeface="Roboto"/>
                <a:ea typeface="Roboto"/>
                <a:cs typeface="Roboto"/>
                <a:sym typeface="Roboto"/>
              </a:rPr>
              <a:t>On August 4, 2020, additional meeting reactions were added to Zoom meetings. In addition to the clapping and thumbs up reactions, meeting participants could then react with a heart, surprised face, laughing face, or party emoji. Those receiving the reactions would also have needed to have the latest version of the Zoom client to see them.</a:t>
            </a:r>
            <a:endParaRPr sz="2000">
              <a:solidFill>
                <a:srgbClr val="EFEFEF"/>
              </a:solidFill>
              <a:latin typeface="Roboto"/>
              <a:ea typeface="Roboto"/>
              <a:cs typeface="Roboto"/>
              <a:sym typeface="Roboto"/>
            </a:endParaRPr>
          </a:p>
          <a:p>
            <a:pPr indent="-355600" lvl="0" marL="457200" rtl="0" algn="just">
              <a:lnSpc>
                <a:spcPct val="115000"/>
              </a:lnSpc>
              <a:spcBef>
                <a:spcPts val="0"/>
              </a:spcBef>
              <a:spcAft>
                <a:spcPts val="0"/>
              </a:spcAft>
              <a:buClr>
                <a:srgbClr val="EFEFEF"/>
              </a:buClr>
              <a:buSzPts val="2000"/>
              <a:buFont typeface="Roboto"/>
              <a:buChar char="●"/>
            </a:pPr>
            <a:r>
              <a:rPr lang="en-US" sz="2000">
                <a:solidFill>
                  <a:srgbClr val="EFEFEF"/>
                </a:solidFill>
                <a:latin typeface="Roboto"/>
                <a:ea typeface="Roboto"/>
                <a:cs typeface="Roboto"/>
                <a:sym typeface="Roboto"/>
              </a:rPr>
              <a:t>On December 10, 2020, Microsoft Teams publicised their release of a new version with “Live Meeting Reactions” in addition to the “Raise Hand” feature using clickable emoticons and live animations depicting the respective emotions. Since then MS Teams had 4 exclusive emoticons for Meeting reactions. The Meeting Reactions feature allows users to choose from four different reaction types – like, love, applause, and laugh. Users can click on a reaction to send it to the meeting. Participants in the meeting will see the reaction over the user's position on the meeting stage, and the user will  also see the reaction displayed on the user’s "ME" box at the lower right of the meeting stage. </a:t>
            </a:r>
            <a:r>
              <a:rPr lang="en-US" sz="2000">
                <a:solidFill>
                  <a:srgbClr val="FFD966"/>
                </a:solidFill>
                <a:latin typeface="Roboto"/>
                <a:ea typeface="Roboto"/>
                <a:cs typeface="Roboto"/>
                <a:sym typeface="Roboto"/>
              </a:rPr>
              <a:t>[4]</a:t>
            </a:r>
            <a:endParaRPr sz="2000">
              <a:solidFill>
                <a:srgbClr val="FFD966"/>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0"/>
          <p:cNvPicPr preferRelativeResize="0"/>
          <p:nvPr/>
        </p:nvPicPr>
        <p:blipFill>
          <a:blip r:embed="rId3">
            <a:alphaModFix amt="29000"/>
          </a:blip>
          <a:stretch>
            <a:fillRect/>
          </a:stretch>
        </p:blipFill>
        <p:spPr>
          <a:xfrm>
            <a:off x="7055250" y="1500475"/>
            <a:ext cx="4797700" cy="4797700"/>
          </a:xfrm>
          <a:prstGeom prst="rect">
            <a:avLst/>
          </a:prstGeom>
          <a:noFill/>
          <a:ln>
            <a:noFill/>
          </a:ln>
        </p:spPr>
      </p:pic>
      <p:sp>
        <p:nvSpPr>
          <p:cNvPr id="155" name="Google Shape;155;p20"/>
          <p:cNvSpPr txBox="1"/>
          <p:nvPr/>
        </p:nvSpPr>
        <p:spPr>
          <a:xfrm>
            <a:off x="891300" y="1846725"/>
            <a:ext cx="10409400" cy="4105200"/>
          </a:xfrm>
          <a:prstGeom prst="rect">
            <a:avLst/>
          </a:prstGeom>
          <a:noFill/>
          <a:ln>
            <a:noFill/>
          </a:ln>
        </p:spPr>
        <p:txBody>
          <a:bodyPr anchorCtr="0" anchor="t" bIns="91425" lIns="91425" spcFirstLastPara="1" rIns="91425" wrap="square" tIns="91425">
            <a:noAutofit/>
          </a:bodyPr>
          <a:lstStyle/>
          <a:p>
            <a:pPr indent="-355600" lvl="0" marL="457200" rtl="0" algn="just">
              <a:lnSpc>
                <a:spcPct val="115000"/>
              </a:lnSpc>
              <a:spcBef>
                <a:spcPts val="0"/>
              </a:spcBef>
              <a:spcAft>
                <a:spcPts val="0"/>
              </a:spcAft>
              <a:buClr>
                <a:srgbClr val="EFEFEF"/>
              </a:buClr>
              <a:buSzPts val="2000"/>
              <a:buFont typeface="Roboto"/>
              <a:buChar char="●"/>
            </a:pPr>
            <a:r>
              <a:rPr lang="en-US" sz="2000">
                <a:solidFill>
                  <a:srgbClr val="EFEFEF"/>
                </a:solidFill>
                <a:latin typeface="Roboto"/>
                <a:ea typeface="Roboto"/>
                <a:cs typeface="Roboto"/>
                <a:sym typeface="Roboto"/>
              </a:rPr>
              <a:t>On December 21, 2020, Zoom meetings enhanced their nonverbal feedback and reactions. Nonverbal feedback options were moved to the Reactions button, and all reactions would have been shown in the corner of the participants’ video. The host would see each participant’s reactions in the participant list, as well as the aggregate numbers of each reaction at the bottom of the list. </a:t>
            </a:r>
            <a:r>
              <a:rPr lang="en-US" sz="2000">
                <a:solidFill>
                  <a:srgbClr val="FFD966"/>
                </a:solidFill>
                <a:latin typeface="Roboto"/>
                <a:ea typeface="Roboto"/>
                <a:cs typeface="Roboto"/>
                <a:sym typeface="Roboto"/>
              </a:rPr>
              <a:t>[5]</a:t>
            </a:r>
            <a:endParaRPr sz="2000">
              <a:solidFill>
                <a:srgbClr val="FFD966"/>
              </a:solidFill>
              <a:latin typeface="Roboto"/>
              <a:ea typeface="Roboto"/>
              <a:cs typeface="Roboto"/>
              <a:sym typeface="Roboto"/>
            </a:endParaRPr>
          </a:p>
          <a:p>
            <a:pPr indent="-355600" lvl="0" marL="457200" rtl="0" algn="just">
              <a:lnSpc>
                <a:spcPct val="115000"/>
              </a:lnSpc>
              <a:spcBef>
                <a:spcPts val="0"/>
              </a:spcBef>
              <a:spcAft>
                <a:spcPts val="0"/>
              </a:spcAft>
              <a:buClr>
                <a:srgbClr val="EFEFEF"/>
              </a:buClr>
              <a:buSzPts val="2000"/>
              <a:buFont typeface="Roboto"/>
              <a:buChar char="●"/>
            </a:pPr>
            <a:r>
              <a:rPr lang="en-US" sz="2000">
                <a:solidFill>
                  <a:srgbClr val="EFEFEF"/>
                </a:solidFill>
                <a:latin typeface="Roboto"/>
                <a:ea typeface="Roboto"/>
                <a:cs typeface="Roboto"/>
                <a:sym typeface="Roboto"/>
              </a:rPr>
              <a:t>On April 19, 2021, Zoom meetings added a full emoji suite for Non-verbal reactions during a meeting. Any emoji available for Zoom chat can be used as a reaction in a meeting. The host can also restrict reactions to the standard set, or allow use of the full emoji suite. This is the latest update of Meeting Reactions in any major platforms. </a:t>
            </a:r>
            <a:r>
              <a:rPr lang="en-US" sz="2000">
                <a:solidFill>
                  <a:srgbClr val="FFD966"/>
                </a:solidFill>
                <a:latin typeface="Roboto"/>
                <a:ea typeface="Roboto"/>
                <a:cs typeface="Roboto"/>
                <a:sym typeface="Roboto"/>
              </a:rPr>
              <a:t>[6]</a:t>
            </a:r>
            <a:endParaRPr sz="2000">
              <a:solidFill>
                <a:srgbClr val="FFD966"/>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 name="Shape 160"/>
        <p:cNvGrpSpPr/>
        <p:nvPr/>
      </p:nvGrpSpPr>
      <p:grpSpPr>
        <a:xfrm>
          <a:off x="0" y="0"/>
          <a:ext cx="0" cy="0"/>
          <a:chOff x="0" y="0"/>
          <a:chExt cx="0" cy="0"/>
        </a:xfrm>
      </p:grpSpPr>
      <p:sp>
        <p:nvSpPr>
          <p:cNvPr id="161" name="Google Shape;161;p21"/>
          <p:cNvSpPr txBox="1"/>
          <p:nvPr>
            <p:ph type="title"/>
          </p:nvPr>
        </p:nvSpPr>
        <p:spPr>
          <a:xfrm>
            <a:off x="2257214" y="2694018"/>
            <a:ext cx="5406902" cy="146996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Libre Franklin"/>
              <a:buNone/>
            </a:pPr>
            <a:r>
              <a:rPr lang="en-US">
                <a:latin typeface="Libre Franklin"/>
                <a:ea typeface="Libre Franklin"/>
                <a:cs typeface="Libre Franklin"/>
                <a:sym typeface="Libre Franklin"/>
              </a:rPr>
              <a:t>Proposed Work and Methodology</a:t>
            </a:r>
            <a:endParaRPr/>
          </a:p>
        </p:txBody>
      </p:sp>
      <p:sp>
        <p:nvSpPr>
          <p:cNvPr id="162" name="Google Shape;162;p21"/>
          <p:cNvSpPr txBox="1"/>
          <p:nvPr>
            <p:ph idx="1" type="body"/>
          </p:nvPr>
        </p:nvSpPr>
        <p:spPr>
          <a:xfrm>
            <a:off x="2257215" y="4352917"/>
            <a:ext cx="5406902" cy="1688746"/>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1600"/>
              </a:spcAft>
              <a:buClr>
                <a:schemeClr val="dk1"/>
              </a:buClr>
              <a:buSzPts val="2000"/>
              <a:buChar char="●"/>
            </a:pPr>
            <a:r>
              <a:rPr lang="en-US" sz="2000">
                <a:latin typeface="Quattrocento Sans"/>
                <a:ea typeface="Quattrocento Sans"/>
                <a:cs typeface="Quattrocento Sans"/>
                <a:sym typeface="Quattrocento Sans"/>
              </a:rPr>
              <a:t>Below we have briefed about the methodology we are adopting to solve the aforementioned problem.</a:t>
            </a:r>
            <a:endParaRPr/>
          </a:p>
        </p:txBody>
      </p:sp>
      <p:pic>
        <p:nvPicPr>
          <p:cNvPr id="163" name="Google Shape;163;p21"/>
          <p:cNvPicPr preferRelativeResize="0"/>
          <p:nvPr/>
        </p:nvPicPr>
        <p:blipFill>
          <a:blip r:embed="rId3">
            <a:alphaModFix amt="10000"/>
          </a:blip>
          <a:stretch>
            <a:fillRect/>
          </a:stretch>
        </p:blipFill>
        <p:spPr>
          <a:xfrm>
            <a:off x="6959476" y="1073300"/>
            <a:ext cx="4603675" cy="4603675"/>
          </a:xfrm>
          <a:prstGeom prst="rect">
            <a:avLst/>
          </a:prstGeom>
          <a:noFill/>
          <a:ln>
            <a:noFill/>
          </a:ln>
          <a:effectLst>
            <a:outerShdw blurRad="57150" rotWithShape="0" algn="bl" dir="5400000" dist="19050">
              <a:srgbClr val="000000">
                <a:alpha val="50000"/>
              </a:srgbClr>
            </a:outerShdw>
          </a:effectLst>
        </p:spPr>
      </p:pic>
      <p:pic>
        <p:nvPicPr>
          <p:cNvPr id="164" name="Google Shape;164;p21"/>
          <p:cNvPicPr preferRelativeResize="0"/>
          <p:nvPr/>
        </p:nvPicPr>
        <p:blipFill>
          <a:blip r:embed="rId3">
            <a:alphaModFix/>
          </a:blip>
          <a:stretch>
            <a:fillRect/>
          </a:stretch>
        </p:blipFill>
        <p:spPr>
          <a:xfrm>
            <a:off x="654425" y="2764250"/>
            <a:ext cx="1499075" cy="14990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2"/>
          <p:cNvSpPr txBox="1"/>
          <p:nvPr>
            <p:ph idx="1" type="subTitle"/>
          </p:nvPr>
        </p:nvSpPr>
        <p:spPr>
          <a:xfrm>
            <a:off x="622800" y="1711100"/>
            <a:ext cx="10946400" cy="4953300"/>
          </a:xfrm>
          <a:prstGeom prst="rect">
            <a:avLst/>
          </a:prstGeom>
        </p:spPr>
        <p:txBody>
          <a:bodyPr anchorCtr="0" anchor="t" bIns="121900" lIns="121900" spcFirstLastPara="1" rIns="121900" wrap="square" tIns="121900">
            <a:noAutofit/>
          </a:bodyPr>
          <a:lstStyle/>
          <a:p>
            <a:pPr indent="0" lvl="0" marL="0" rtl="0" algn="just">
              <a:spcBef>
                <a:spcPts val="0"/>
              </a:spcBef>
              <a:spcAft>
                <a:spcPts val="0"/>
              </a:spcAft>
              <a:buNone/>
            </a:pPr>
            <a:r>
              <a:rPr lang="en-US" sz="2000">
                <a:solidFill>
                  <a:srgbClr val="666666"/>
                </a:solidFill>
                <a:latin typeface="Roboto"/>
                <a:ea typeface="Roboto"/>
                <a:cs typeface="Roboto"/>
                <a:sym typeface="Roboto"/>
              </a:rPr>
              <a:t>Proposed work is to find and develop a real-time solution of the above stated problem statement by using a Hand Gesture Recognition model to classify the input video stream into the desired number of classes (like- ‘yes’, ‘no’, ‘Hi’, ‘I have a question’, ‘Boring’, ‘Funny’ etc ).</a:t>
            </a:r>
            <a:endParaRPr sz="2000">
              <a:solidFill>
                <a:srgbClr val="666666"/>
              </a:solidFill>
              <a:latin typeface="Roboto"/>
              <a:ea typeface="Roboto"/>
              <a:cs typeface="Roboto"/>
              <a:sym typeface="Roboto"/>
            </a:endParaRPr>
          </a:p>
          <a:p>
            <a:pPr indent="0" lvl="0" marL="0" rtl="0" algn="just">
              <a:spcBef>
                <a:spcPts val="0"/>
              </a:spcBef>
              <a:spcAft>
                <a:spcPts val="0"/>
              </a:spcAft>
              <a:buNone/>
            </a:pPr>
            <a:r>
              <a:t/>
            </a:r>
            <a:endParaRPr sz="2000">
              <a:solidFill>
                <a:srgbClr val="666666"/>
              </a:solidFill>
              <a:latin typeface="Roboto"/>
              <a:ea typeface="Roboto"/>
              <a:cs typeface="Roboto"/>
              <a:sym typeface="Roboto"/>
            </a:endParaRPr>
          </a:p>
          <a:p>
            <a:pPr indent="0" lvl="0" marL="0" rtl="0" algn="just">
              <a:lnSpc>
                <a:spcPct val="115000"/>
              </a:lnSpc>
              <a:spcBef>
                <a:spcPts val="0"/>
              </a:spcBef>
              <a:spcAft>
                <a:spcPts val="0"/>
              </a:spcAft>
              <a:buNone/>
            </a:pPr>
            <a:r>
              <a:rPr lang="en-US" sz="2000">
                <a:solidFill>
                  <a:srgbClr val="666666"/>
                </a:solidFill>
                <a:latin typeface="Roboto"/>
                <a:ea typeface="Roboto"/>
                <a:cs typeface="Roboto"/>
                <a:sym typeface="Roboto"/>
              </a:rPr>
              <a:t>Overall steps involved in the process are as follows:</a:t>
            </a:r>
            <a:endParaRPr sz="2000">
              <a:solidFill>
                <a:srgbClr val="666666"/>
              </a:solidFill>
              <a:latin typeface="Roboto"/>
              <a:ea typeface="Roboto"/>
              <a:cs typeface="Roboto"/>
              <a:sym typeface="Roboto"/>
            </a:endParaRPr>
          </a:p>
          <a:p>
            <a:pPr indent="0" lvl="0" marL="0" rtl="0" algn="just">
              <a:lnSpc>
                <a:spcPct val="115000"/>
              </a:lnSpc>
              <a:spcBef>
                <a:spcPts val="0"/>
              </a:spcBef>
              <a:spcAft>
                <a:spcPts val="0"/>
              </a:spcAft>
              <a:buNone/>
            </a:pPr>
            <a:r>
              <a:t/>
            </a:r>
            <a:endParaRPr sz="2000">
              <a:solidFill>
                <a:srgbClr val="666666"/>
              </a:solidFill>
              <a:latin typeface="Roboto"/>
              <a:ea typeface="Roboto"/>
              <a:cs typeface="Roboto"/>
              <a:sym typeface="Roboto"/>
            </a:endParaRPr>
          </a:p>
          <a:p>
            <a:pPr indent="-355600" lvl="0" marL="457200" rtl="0" algn="just">
              <a:lnSpc>
                <a:spcPct val="115000"/>
              </a:lnSpc>
              <a:spcBef>
                <a:spcPts val="0"/>
              </a:spcBef>
              <a:spcAft>
                <a:spcPts val="0"/>
              </a:spcAft>
              <a:buClr>
                <a:srgbClr val="666666"/>
              </a:buClr>
              <a:buSzPts val="2000"/>
              <a:buFont typeface="Roboto"/>
              <a:buAutoNum type="arabicPeriod"/>
            </a:pPr>
            <a:r>
              <a:rPr lang="en-US" sz="2000">
                <a:solidFill>
                  <a:srgbClr val="666666"/>
                </a:solidFill>
                <a:latin typeface="Roboto"/>
                <a:ea typeface="Roboto"/>
                <a:cs typeface="Roboto"/>
                <a:sym typeface="Roboto"/>
              </a:rPr>
              <a:t>Building a </a:t>
            </a:r>
            <a:r>
              <a:rPr lang="en-US" sz="2000" u="sng">
                <a:solidFill>
                  <a:srgbClr val="38761D"/>
                </a:solidFill>
                <a:latin typeface="Roboto"/>
                <a:ea typeface="Roboto"/>
                <a:cs typeface="Roboto"/>
                <a:sym typeface="Roboto"/>
              </a:rPr>
              <a:t>Hand Gesture Recognition</a:t>
            </a:r>
            <a:r>
              <a:rPr lang="en-US" sz="2000">
                <a:solidFill>
                  <a:srgbClr val="666666"/>
                </a:solidFill>
                <a:latin typeface="Roboto"/>
                <a:ea typeface="Roboto"/>
                <a:cs typeface="Roboto"/>
                <a:sym typeface="Roboto"/>
              </a:rPr>
              <a:t> model.</a:t>
            </a:r>
            <a:endParaRPr sz="2000">
              <a:solidFill>
                <a:srgbClr val="666666"/>
              </a:solidFill>
              <a:latin typeface="Roboto"/>
              <a:ea typeface="Roboto"/>
              <a:cs typeface="Roboto"/>
              <a:sym typeface="Roboto"/>
            </a:endParaRPr>
          </a:p>
          <a:p>
            <a:pPr indent="-355600" lvl="0" marL="457200" rtl="0" algn="just">
              <a:lnSpc>
                <a:spcPct val="115000"/>
              </a:lnSpc>
              <a:spcBef>
                <a:spcPts val="0"/>
              </a:spcBef>
              <a:spcAft>
                <a:spcPts val="0"/>
              </a:spcAft>
              <a:buClr>
                <a:srgbClr val="666666"/>
              </a:buClr>
              <a:buSzPts val="2000"/>
              <a:buFont typeface="Roboto"/>
              <a:buAutoNum type="arabicPeriod"/>
            </a:pPr>
            <a:r>
              <a:rPr lang="en-US" sz="2000">
                <a:solidFill>
                  <a:srgbClr val="666666"/>
                </a:solidFill>
                <a:latin typeface="Roboto"/>
                <a:ea typeface="Roboto"/>
                <a:cs typeface="Roboto"/>
                <a:sym typeface="Roboto"/>
              </a:rPr>
              <a:t>Using the above model to classify and recognize hand gestures from the input video stream.</a:t>
            </a:r>
            <a:endParaRPr sz="2000">
              <a:solidFill>
                <a:srgbClr val="666666"/>
              </a:solidFill>
              <a:latin typeface="Roboto"/>
              <a:ea typeface="Roboto"/>
              <a:cs typeface="Roboto"/>
              <a:sym typeface="Roboto"/>
            </a:endParaRPr>
          </a:p>
          <a:p>
            <a:pPr indent="-355600" lvl="0" marL="457200" rtl="0" algn="just">
              <a:lnSpc>
                <a:spcPct val="115000"/>
              </a:lnSpc>
              <a:spcBef>
                <a:spcPts val="0"/>
              </a:spcBef>
              <a:spcAft>
                <a:spcPts val="0"/>
              </a:spcAft>
              <a:buClr>
                <a:srgbClr val="666666"/>
              </a:buClr>
              <a:buSzPts val="2000"/>
              <a:buFont typeface="Roboto"/>
              <a:buAutoNum type="arabicPeriod"/>
            </a:pPr>
            <a:r>
              <a:rPr lang="en-US" sz="2000">
                <a:solidFill>
                  <a:srgbClr val="666666"/>
                </a:solidFill>
                <a:latin typeface="Roboto"/>
                <a:ea typeface="Roboto"/>
                <a:cs typeface="Roboto"/>
                <a:sym typeface="Roboto"/>
              </a:rPr>
              <a:t>Mapping  the recognized hand gestures to their respective smart reactions.</a:t>
            </a:r>
            <a:endParaRPr sz="2000">
              <a:solidFill>
                <a:srgbClr val="666666"/>
              </a:solidFill>
              <a:latin typeface="Roboto"/>
              <a:ea typeface="Roboto"/>
              <a:cs typeface="Roboto"/>
              <a:sym typeface="Roboto"/>
            </a:endParaRPr>
          </a:p>
          <a:p>
            <a:pPr indent="-355600" lvl="0" marL="457200" rtl="0" algn="just">
              <a:lnSpc>
                <a:spcPct val="115000"/>
              </a:lnSpc>
              <a:spcBef>
                <a:spcPts val="0"/>
              </a:spcBef>
              <a:spcAft>
                <a:spcPts val="0"/>
              </a:spcAft>
              <a:buClr>
                <a:srgbClr val="666666"/>
              </a:buClr>
              <a:buSzPts val="2000"/>
              <a:buFont typeface="Roboto"/>
              <a:buAutoNum type="arabicPeriod"/>
            </a:pPr>
            <a:r>
              <a:rPr lang="en-US" sz="2000">
                <a:solidFill>
                  <a:srgbClr val="666666"/>
                </a:solidFill>
                <a:latin typeface="Roboto"/>
                <a:ea typeface="Roboto"/>
                <a:cs typeface="Roboto"/>
                <a:sym typeface="Roboto"/>
              </a:rPr>
              <a:t>Using the above obtained reactions as an input for </a:t>
            </a:r>
            <a:r>
              <a:rPr b="1" lang="en-US" sz="2000">
                <a:solidFill>
                  <a:srgbClr val="666666"/>
                </a:solidFill>
                <a:latin typeface="Roboto"/>
                <a:ea typeface="Roboto"/>
                <a:cs typeface="Roboto"/>
                <a:sym typeface="Roboto"/>
              </a:rPr>
              <a:t>OBS</a:t>
            </a:r>
            <a:r>
              <a:rPr lang="en-US" sz="2000">
                <a:solidFill>
                  <a:srgbClr val="666666"/>
                </a:solidFill>
                <a:latin typeface="Roboto"/>
                <a:ea typeface="Roboto"/>
                <a:cs typeface="Roboto"/>
                <a:sym typeface="Roboto"/>
              </a:rPr>
              <a:t>(</a:t>
            </a:r>
            <a:r>
              <a:rPr lang="en-US" sz="2000" u="sng">
                <a:solidFill>
                  <a:srgbClr val="666666"/>
                </a:solidFill>
                <a:latin typeface="Roboto"/>
                <a:ea typeface="Roboto"/>
                <a:cs typeface="Roboto"/>
                <a:sym typeface="Roboto"/>
              </a:rPr>
              <a:t>Open Broadcaster Software</a:t>
            </a:r>
            <a:r>
              <a:rPr lang="en-US" sz="2000">
                <a:solidFill>
                  <a:srgbClr val="666666"/>
                </a:solidFill>
                <a:latin typeface="Roboto"/>
                <a:ea typeface="Roboto"/>
                <a:cs typeface="Roboto"/>
                <a:sym typeface="Roboto"/>
              </a:rPr>
              <a:t>)</a:t>
            </a:r>
            <a:r>
              <a:rPr lang="en-US" sz="2000">
                <a:solidFill>
                  <a:srgbClr val="F1C232"/>
                </a:solidFill>
                <a:latin typeface="Roboto"/>
                <a:ea typeface="Roboto"/>
                <a:cs typeface="Roboto"/>
                <a:sym typeface="Roboto"/>
              </a:rPr>
              <a:t>[7]</a:t>
            </a:r>
            <a:r>
              <a:rPr lang="en-US" sz="2000">
                <a:solidFill>
                  <a:srgbClr val="666666"/>
                </a:solidFill>
                <a:latin typeface="Roboto"/>
                <a:ea typeface="Roboto"/>
                <a:cs typeface="Roboto"/>
                <a:sym typeface="Roboto"/>
              </a:rPr>
              <a:t>.</a:t>
            </a:r>
            <a:endParaRPr sz="2000">
              <a:solidFill>
                <a:srgbClr val="666666"/>
              </a:solidFill>
              <a:latin typeface="Roboto"/>
              <a:ea typeface="Roboto"/>
              <a:cs typeface="Roboto"/>
              <a:sym typeface="Roboto"/>
            </a:endParaRPr>
          </a:p>
          <a:p>
            <a:pPr indent="-355600" lvl="0" marL="457200" rtl="0" algn="just">
              <a:lnSpc>
                <a:spcPct val="115000"/>
              </a:lnSpc>
              <a:spcBef>
                <a:spcPts val="0"/>
              </a:spcBef>
              <a:spcAft>
                <a:spcPts val="0"/>
              </a:spcAft>
              <a:buClr>
                <a:srgbClr val="666666"/>
              </a:buClr>
              <a:buSzPts val="2000"/>
              <a:buFont typeface="Roboto"/>
              <a:buAutoNum type="arabicPeriod"/>
            </a:pPr>
            <a:r>
              <a:rPr lang="en-US" sz="2000">
                <a:solidFill>
                  <a:srgbClr val="666666"/>
                </a:solidFill>
                <a:latin typeface="Roboto"/>
                <a:ea typeface="Roboto"/>
                <a:cs typeface="Roboto"/>
                <a:sym typeface="Roboto"/>
              </a:rPr>
              <a:t>Enabling the virtual camera option in </a:t>
            </a:r>
            <a:r>
              <a:rPr b="1" lang="en-US" sz="2000">
                <a:solidFill>
                  <a:srgbClr val="666666"/>
                </a:solidFill>
                <a:latin typeface="Roboto"/>
                <a:ea typeface="Roboto"/>
                <a:cs typeface="Roboto"/>
                <a:sym typeface="Roboto"/>
              </a:rPr>
              <a:t>OBS</a:t>
            </a:r>
            <a:r>
              <a:rPr lang="en-US" sz="2000">
                <a:solidFill>
                  <a:srgbClr val="666666"/>
                </a:solidFill>
                <a:latin typeface="Roboto"/>
                <a:ea typeface="Roboto"/>
                <a:cs typeface="Roboto"/>
                <a:sym typeface="Roboto"/>
              </a:rPr>
              <a:t>.</a:t>
            </a:r>
            <a:endParaRPr sz="2000">
              <a:solidFill>
                <a:srgbClr val="666666"/>
              </a:solidFill>
              <a:latin typeface="Roboto"/>
              <a:ea typeface="Roboto"/>
              <a:cs typeface="Roboto"/>
              <a:sym typeface="Roboto"/>
            </a:endParaRPr>
          </a:p>
          <a:p>
            <a:pPr indent="-355600" lvl="0" marL="457200" rtl="0" algn="just">
              <a:lnSpc>
                <a:spcPct val="115000"/>
              </a:lnSpc>
              <a:spcBef>
                <a:spcPts val="0"/>
              </a:spcBef>
              <a:spcAft>
                <a:spcPts val="0"/>
              </a:spcAft>
              <a:buClr>
                <a:srgbClr val="666666"/>
              </a:buClr>
              <a:buSzPts val="2000"/>
              <a:buFont typeface="Roboto"/>
              <a:buAutoNum type="arabicPeriod"/>
            </a:pPr>
            <a:r>
              <a:rPr lang="en-US" sz="2000">
                <a:solidFill>
                  <a:srgbClr val="666666"/>
                </a:solidFill>
                <a:latin typeface="Roboto"/>
                <a:ea typeface="Roboto"/>
                <a:cs typeface="Roboto"/>
                <a:sym typeface="Roboto"/>
              </a:rPr>
              <a:t>Changing our input video source from default webcam to </a:t>
            </a:r>
            <a:r>
              <a:rPr b="1" lang="en-US" sz="2000">
                <a:solidFill>
                  <a:srgbClr val="666666"/>
                </a:solidFill>
                <a:latin typeface="Roboto"/>
                <a:ea typeface="Roboto"/>
                <a:cs typeface="Roboto"/>
                <a:sym typeface="Roboto"/>
              </a:rPr>
              <a:t>OBS </a:t>
            </a:r>
            <a:r>
              <a:rPr lang="en-US" sz="2000">
                <a:solidFill>
                  <a:srgbClr val="666666"/>
                </a:solidFill>
                <a:latin typeface="Roboto"/>
                <a:ea typeface="Roboto"/>
                <a:cs typeface="Roboto"/>
                <a:sym typeface="Roboto"/>
              </a:rPr>
              <a:t>virtual camera in the online meeting platform (In our case - </a:t>
            </a:r>
            <a:r>
              <a:rPr b="1" lang="en-US" sz="2000">
                <a:solidFill>
                  <a:srgbClr val="0000FF"/>
                </a:solidFill>
                <a:latin typeface="Roboto"/>
                <a:ea typeface="Roboto"/>
                <a:cs typeface="Roboto"/>
                <a:sym typeface="Roboto"/>
              </a:rPr>
              <a:t>Zoom</a:t>
            </a:r>
            <a:r>
              <a:rPr lang="en-US" sz="2000">
                <a:solidFill>
                  <a:srgbClr val="666666"/>
                </a:solidFill>
                <a:latin typeface="Roboto"/>
                <a:ea typeface="Roboto"/>
                <a:cs typeface="Roboto"/>
                <a:sym typeface="Roboto"/>
              </a:rPr>
              <a:t>).</a:t>
            </a:r>
            <a:endParaRPr sz="2000">
              <a:solidFill>
                <a:srgbClr val="666666"/>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